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91" r:id="rId1"/>
  </p:sldMasterIdLst>
  <p:notesMasterIdLst>
    <p:notesMasterId r:id="rId44"/>
  </p:notesMasterIdLst>
  <p:sldIdLst>
    <p:sldId id="280" r:id="rId2"/>
    <p:sldId id="373" r:id="rId3"/>
    <p:sldId id="401" r:id="rId4"/>
    <p:sldId id="400" r:id="rId5"/>
    <p:sldId id="403" r:id="rId6"/>
    <p:sldId id="406" r:id="rId7"/>
    <p:sldId id="407" r:id="rId8"/>
    <p:sldId id="437" r:id="rId9"/>
    <p:sldId id="408" r:id="rId10"/>
    <p:sldId id="409" r:id="rId11"/>
    <p:sldId id="410" r:id="rId12"/>
    <p:sldId id="411" r:id="rId13"/>
    <p:sldId id="412" r:id="rId14"/>
    <p:sldId id="431" r:id="rId15"/>
    <p:sldId id="413" r:id="rId16"/>
    <p:sldId id="414" r:id="rId17"/>
    <p:sldId id="438" r:id="rId18"/>
    <p:sldId id="415" r:id="rId19"/>
    <p:sldId id="416" r:id="rId20"/>
    <p:sldId id="417" r:id="rId21"/>
    <p:sldId id="418" r:id="rId22"/>
    <p:sldId id="442" r:id="rId23"/>
    <p:sldId id="420" r:id="rId24"/>
    <p:sldId id="432" r:id="rId25"/>
    <p:sldId id="421" r:id="rId26"/>
    <p:sldId id="440" r:id="rId27"/>
    <p:sldId id="422" r:id="rId28"/>
    <p:sldId id="433" r:id="rId29"/>
    <p:sldId id="423" r:id="rId30"/>
    <p:sldId id="424" r:id="rId31"/>
    <p:sldId id="425" r:id="rId32"/>
    <p:sldId id="434" r:id="rId33"/>
    <p:sldId id="427" r:id="rId34"/>
    <p:sldId id="428" r:id="rId35"/>
    <p:sldId id="439" r:id="rId36"/>
    <p:sldId id="441" r:id="rId37"/>
    <p:sldId id="429" r:id="rId38"/>
    <p:sldId id="435" r:id="rId39"/>
    <p:sldId id="436" r:id="rId40"/>
    <p:sldId id="443" r:id="rId41"/>
    <p:sldId id="271" r:id="rId42"/>
    <p:sldId id="375" r:id="rId4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 Dingbats" pitchFamily="84" charset="2"/>
        <a:ea typeface="ヒラギノ角ゴ Pro W3" panose="020B0300000000000000" pitchFamily="34" charset="-128"/>
        <a:cs typeface="+mn-cs"/>
        <a:sym typeface="Zapf Dingbats" pitchFamily="84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 Dingbats" pitchFamily="84" charset="2"/>
        <a:ea typeface="ヒラギノ角ゴ Pro W3" panose="020B0300000000000000" pitchFamily="34" charset="-128"/>
        <a:cs typeface="+mn-cs"/>
        <a:sym typeface="Zapf Dingbats" pitchFamily="84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 Dingbats" pitchFamily="84" charset="2"/>
        <a:ea typeface="ヒラギノ角ゴ Pro W3" panose="020B0300000000000000" pitchFamily="34" charset="-128"/>
        <a:cs typeface="+mn-cs"/>
        <a:sym typeface="Zapf Dingbats" pitchFamily="84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 Dingbats" pitchFamily="84" charset="2"/>
        <a:ea typeface="ヒラギノ角ゴ Pro W3" panose="020B0300000000000000" pitchFamily="34" charset="-128"/>
        <a:cs typeface="+mn-cs"/>
        <a:sym typeface="Zapf Dingbats" pitchFamily="84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 Dingbats" pitchFamily="84" charset="2"/>
        <a:ea typeface="ヒラギノ角ゴ Pro W3" panose="020B0300000000000000" pitchFamily="34" charset="-128"/>
        <a:cs typeface="+mn-cs"/>
        <a:sym typeface="Zapf Dingbats" pitchFamily="84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Zapf Dingbats" pitchFamily="84" charset="2"/>
        <a:ea typeface="ヒラギノ角ゴ Pro W3" panose="020B0300000000000000" pitchFamily="34" charset="-128"/>
        <a:cs typeface="+mn-cs"/>
        <a:sym typeface="Zapf Dingbats" pitchFamily="84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Zapf Dingbats" pitchFamily="84" charset="2"/>
        <a:ea typeface="ヒラギノ角ゴ Pro W3" panose="020B0300000000000000" pitchFamily="34" charset="-128"/>
        <a:cs typeface="+mn-cs"/>
        <a:sym typeface="Zapf Dingbats" pitchFamily="84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Zapf Dingbats" pitchFamily="84" charset="2"/>
        <a:ea typeface="ヒラギノ角ゴ Pro W3" panose="020B0300000000000000" pitchFamily="34" charset="-128"/>
        <a:cs typeface="+mn-cs"/>
        <a:sym typeface="Zapf Dingbats" pitchFamily="84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Zapf Dingbats" pitchFamily="84" charset="2"/>
        <a:ea typeface="ヒラギノ角ゴ Pro W3" panose="020B0300000000000000" pitchFamily="34" charset="-128"/>
        <a:cs typeface="+mn-cs"/>
        <a:sym typeface="Zapf Dingbats" pitchFamily="84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57" autoAdjust="0"/>
    <p:restoredTop sz="90945"/>
  </p:normalViewPr>
  <p:slideViewPr>
    <p:cSldViewPr>
      <p:cViewPr varScale="1">
        <p:scale>
          <a:sx n="111" d="100"/>
          <a:sy n="111" d="100"/>
        </p:scale>
        <p:origin x="248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97A8B8B-B83B-F744-AD85-F40BCC597C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25CF60A-DBBC-EA48-A690-BD81FE5399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1A34924-6D1D-C644-A95B-F8C91270979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9CDC4891-126D-AE43-80B9-1E5B0010432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6F2CB0E5-8654-CB4A-A88B-1E47A690759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7F5877DE-0879-AE4C-A4A8-6F305190B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89DF38-8B39-5747-B47F-AA7F9CB2FB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A2D91B3B-F36D-A54E-8373-62360339CE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0372C6AD-57A3-8A4C-BA70-A483DDCAC6FE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8F2AADBC-42D7-CB41-ABB4-583875E33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35B6633-7F09-2E46-B24A-F6AC76299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892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17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614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496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221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397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60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285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215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29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42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204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955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130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7377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423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392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7747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70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29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818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1564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30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445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31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7098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32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1307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33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9900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34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06342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35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3458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36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8153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37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8680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38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3206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39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60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2678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40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058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DD52F6AE-F0ED-EE4C-BD62-C2BA0E0100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7282843F-88FC-C840-B8AE-7F4AACB3BDFD}" type="slidenum">
              <a:rPr lang="en-US" altLang="en-US" sz="1200" smtClean="0">
                <a:latin typeface="Arial" panose="020B0604020202020204" pitchFamily="34" charset="0"/>
              </a:rPr>
              <a:pPr/>
              <a:t>41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F926F024-B4AB-7547-8F92-B26AF52EC8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679FA607-E449-5846-95C5-179D01D9A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>
            <a:extLst>
              <a:ext uri="{FF2B5EF4-FFF2-40B4-BE49-F238E27FC236}">
                <a16:creationId xmlns:a16="http://schemas.microsoft.com/office/drawing/2014/main" id="{F81E3B55-0036-4841-AE8E-D180ADDBBC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>
            <a:extLst>
              <a:ext uri="{FF2B5EF4-FFF2-40B4-BE49-F238E27FC236}">
                <a16:creationId xmlns:a16="http://schemas.microsoft.com/office/drawing/2014/main" id="{6E5D092B-8445-DF4D-A812-8D2AF5CE1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34147" name="Slide Number Placeholder 3">
            <a:extLst>
              <a:ext uri="{FF2B5EF4-FFF2-40B4-BE49-F238E27FC236}">
                <a16:creationId xmlns:a16="http://schemas.microsoft.com/office/drawing/2014/main" id="{8F35EDE2-70FF-BF40-9456-9FB2ED6EC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A6FAD40C-06B8-914A-B749-33A8E4906F28}" type="slidenum">
              <a:rPr lang="en-US" altLang="en-US" sz="1200" smtClean="0">
                <a:latin typeface="Arial" panose="020B0604020202020204" pitchFamily="34" charset="0"/>
              </a:rPr>
              <a:pPr/>
              <a:t>42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31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023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15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7963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63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62C5E-7CCD-0A46-BC53-78FE61176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2EE69-A69B-E743-9A86-9E54F1BC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DE50-0885-4042-A5E7-AB42CD3B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C00FA-9DA8-9E40-824B-C4E519A41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95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EEB73-2D63-0E48-9217-B5C9E92C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98E11-D013-024E-953B-D5502021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4A07-DBB1-CD45-9577-EE7EA1E2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1ED9A-1CDE-4B48-A2AA-A0332644E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51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3209F-169E-7247-BA5E-87C28E927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9E8DC-D45A-5644-98C6-BD2A24EF2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EDA9F-F991-C945-8B73-E8509418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326F-1695-EE4A-AA04-DF7B82D66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34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F3272-AA5A-B74B-8A73-9FC36AABA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F30D5-0344-1648-A0E1-CE70CF7B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8EE2F-1B97-9249-8324-15617A1C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2EDC-1218-404D-B342-A37F3BD51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08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FE4D1-AA0F-E245-8884-2A2A646F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8D73F-E21E-0945-AD60-86602A27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C3D9-9BF2-244B-B3C1-844F6C3C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040DD-0166-DA48-B1A1-44340068AB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13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EAE062-8B8A-164E-8093-4AA2FFFA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803CC5-E742-DF48-BECF-EE31798D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489828-A79C-6F4A-A265-C0DADB1F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5506-E3F2-7444-8517-A2BCC0ED4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04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FEF4A6-75B3-AB4F-88DD-D907F3C6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36820C-0BE3-8F42-969D-19CB4B2A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40350E-74BC-8F48-843C-85D14FE4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F170F-D7AD-9D42-ABEA-F2739FA7C1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06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A4B5A7-C885-E140-BD66-B8435DED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FE2950-C027-F64E-ABC1-3B12C9A1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4C926A-CB76-4648-AD71-AB9FFF8C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E4B8-7B37-E04C-90BB-07882F505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52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AB7E2F-8DDF-2049-B1C9-3AEFE799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D6930C-B33D-4244-9C86-026834C4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60A6B5-D2A0-1942-872C-1AA56E94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5F1B2-3FD7-C746-A98C-8635D3DE9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02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C8D3C1-D89F-A447-95C2-6CE485AF2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2B7226-0762-8049-84F9-AFE39F27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09B7AB-ECDE-A84D-853F-9312576F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1993-5369-5040-92C8-2E4E5E31A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70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39C845-F1BC-CA49-9AAB-421C6078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9473B4-D80F-D74A-A386-C4B3DB65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9389FD-FD29-B145-ACEB-255B8CAA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CF64-B8BA-FF46-9522-859B310FF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57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F3C3839-D196-0847-B438-EEAAEB8AE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F9E326B-9958-2440-8A27-E9E977BDC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6EC63-2D9D-8A4D-8E06-1E5AC72AB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16403-82D7-B741-8978-D2E37F83A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99CAC-035D-684E-BBF6-35B1D086E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C20D7D-1738-194D-B49C-5454D5CC9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Book" panose="02000503020000020003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Book" panose="02000503020000020003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Book" panose="02000503020000020003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Book" panose="02000503020000020003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Book" panose="02000503020000020003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Book" panose="02000503020000020003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Book" panose="02000503020000020003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Book" panose="02000503020000020003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AA7D91A7-FF71-4042-B0F7-B8561319E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6200" y="914400"/>
            <a:ext cx="7315200" cy="1976438"/>
          </a:xfrm>
        </p:spPr>
        <p:txBody>
          <a:bodyPr/>
          <a:lstStyle/>
          <a:p>
            <a:pPr eaLnBrk="1" hangingPunct="1"/>
            <a:r>
              <a:rPr lang="en-US" altLang="en-US" sz="9600" dirty="0">
                <a:solidFill>
                  <a:schemeClr val="bg1"/>
                </a:solidFill>
                <a:latin typeface="Avenir Roman" panose="02000503020000020003" pitchFamily="2" charset="0"/>
              </a:rPr>
              <a:t>Phoebe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955736D-9F59-3E4D-8BDE-A57A231C56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890838"/>
            <a:ext cx="11582400" cy="385286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Times" pitchFamily="2" charset="0"/>
              <a:buNone/>
              <a:defRPr/>
            </a:pPr>
            <a:endPara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Times" pitchFamily="2" charset="0"/>
              <a:buNone/>
              <a:defRPr/>
            </a:pPr>
            <a:r>
              <a:rPr lang="en-US" altLang="en-US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Philip B. Payne, Ph.D. The University of Cambridge</a:t>
            </a:r>
          </a:p>
          <a:p>
            <a:pPr algn="ctr" eaLnBrk="1" fontAlgn="auto" hangingPunct="1">
              <a:spcAft>
                <a:spcPts val="0"/>
              </a:spcAft>
              <a:buFont typeface="Times" pitchFamily="2" charset="0"/>
              <a:buNone/>
              <a:defRPr/>
            </a:pPr>
            <a:endParaRPr lang="en-US" altLang="en-US" sz="4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Times" pitchFamily="2" charset="0"/>
              <a:buNone/>
              <a:defRPr/>
            </a:pPr>
            <a:r>
              <a:rPr lang="en-US" altLang="en-US" sz="4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Author: </a:t>
            </a:r>
            <a:r>
              <a:rPr lang="en-US" altLang="en-US" sz="4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Man and Woman, One in Christ</a:t>
            </a:r>
          </a:p>
          <a:p>
            <a:pPr algn="ctr" eaLnBrk="1" fontAlgn="auto" hangingPunct="1">
              <a:spcAft>
                <a:spcPts val="0"/>
              </a:spcAft>
              <a:buFont typeface="Times" pitchFamily="2" charset="0"/>
              <a:buNone/>
              <a:defRPr/>
            </a:pPr>
            <a:r>
              <a:rPr lang="en-US" altLang="en-US" sz="4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		 	</a:t>
            </a:r>
            <a:r>
              <a:rPr lang="en-US" altLang="en-US" sz="4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The Bible vs. Biblical Womanhood</a:t>
            </a:r>
          </a:p>
          <a:p>
            <a:pPr algn="ctr" eaLnBrk="1" fontAlgn="auto" hangingPunct="1">
              <a:spcAft>
                <a:spcPts val="0"/>
              </a:spcAft>
              <a:buFont typeface="Times" pitchFamily="2" charset="0"/>
              <a:buNone/>
              <a:defRPr/>
            </a:pPr>
            <a:endParaRPr lang="en-US" alt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Times" pitchFamily="2" charset="0"/>
              <a:buNone/>
              <a:defRPr/>
            </a:pPr>
            <a:r>
              <a:rPr lang="en-US" altLang="en-US" sz="4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Teacher: Cambridge, Trinity, Gordon-Conwell, Bethel, Fuller </a:t>
            </a:r>
          </a:p>
          <a:p>
            <a:pPr algn="ctr" eaLnBrk="1" fontAlgn="auto" hangingPunct="1">
              <a:spcAft>
                <a:spcPts val="0"/>
              </a:spcAft>
              <a:buFont typeface="Times" pitchFamily="2" charset="0"/>
              <a:buNone/>
              <a:defRPr/>
            </a:pPr>
            <a:endParaRPr lang="en-US" alt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Times" pitchFamily="2" charset="0"/>
              <a:buNone/>
              <a:defRPr/>
            </a:pPr>
            <a:r>
              <a:rPr lang="en-US" altLang="en-US" sz="4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Download this talk &amp; PowerPoint at</a:t>
            </a:r>
            <a:r>
              <a:rPr lang="en-US" altLang="en-US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47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pbpayne.com</a:t>
            </a:r>
            <a:endParaRPr lang="en-US" altLang="en-US" sz="4700" b="1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AutoNum type="arabicPeriod" startAt="7"/>
              <a:defRPr/>
            </a:pPr>
            <a:endParaRPr lang="en-US" altLang="en-US" sz="7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10917ACC-0EDA-A14D-9FB9-74365395B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2684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E7CDF07B-1E5C-4547-BA82-313DF941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763" y="-34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4. Deacon Phoebe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11887200" cy="6019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100" dirty="0">
                <a:solidFill>
                  <a:schemeClr val="bg1"/>
                </a:solidFill>
              </a:rPr>
              <a:t>“</a:t>
            </a:r>
            <a:r>
              <a:rPr lang="en-US" sz="3100" b="1" dirty="0">
                <a:solidFill>
                  <a:srgbClr val="FFC000"/>
                </a:solidFill>
              </a:rPr>
              <a:t>Deacon</a:t>
            </a:r>
            <a:r>
              <a:rPr lang="en-US" sz="3100" dirty="0">
                <a:solidFill>
                  <a:schemeClr val="bg1"/>
                </a:solidFill>
              </a:rPr>
              <a:t>” is the word Paul later used in </a:t>
            </a:r>
            <a:r>
              <a:rPr lang="en-US" sz="3100" b="1" dirty="0">
                <a:solidFill>
                  <a:srgbClr val="FFC000"/>
                </a:solidFill>
              </a:rPr>
              <a:t>Philippians 1:1 </a:t>
            </a:r>
            <a:r>
              <a:rPr lang="en-US" sz="3100" dirty="0">
                <a:solidFill>
                  <a:schemeClr val="bg1"/>
                </a:solidFill>
              </a:rPr>
              <a:t>to address the “overseers and deacons“ in Philippi, </a:t>
            </a:r>
            <a:r>
              <a:rPr lang="en-US" sz="3100" b="1" dirty="0">
                <a:solidFill>
                  <a:srgbClr val="FFC000"/>
                </a:solidFill>
              </a:rPr>
              <a:t>1 Timothy 3:8, 12 </a:t>
            </a:r>
            <a:r>
              <a:rPr lang="en-US" sz="3100" dirty="0">
                <a:solidFill>
                  <a:schemeClr val="bg1"/>
                </a:solidFill>
              </a:rPr>
              <a:t>qualifications</a:t>
            </a:r>
            <a:endParaRPr lang="en-US" sz="3100" b="1" dirty="0">
              <a:solidFill>
                <a:srgbClr val="FFC000"/>
              </a:solidFill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100" b="1" dirty="0">
                <a:solidFill>
                  <a:srgbClr val="FFC000"/>
                </a:solidFill>
              </a:rPr>
              <a:t>Church fathers affirm</a:t>
            </a:r>
            <a:r>
              <a:rPr lang="en-US" sz="3100" dirty="0">
                <a:solidFill>
                  <a:srgbClr val="FFC000"/>
                </a:solidFill>
              </a:rPr>
              <a:t> </a:t>
            </a:r>
            <a:r>
              <a:rPr lang="en-US" sz="3100" dirty="0">
                <a:solidFill>
                  <a:schemeClr val="bg1"/>
                </a:solidFill>
              </a:rPr>
              <a:t>that </a:t>
            </a:r>
            <a:r>
              <a:rPr lang="en-US" sz="3100" b="1" dirty="0">
                <a:solidFill>
                  <a:srgbClr val="FFC000"/>
                </a:solidFill>
              </a:rPr>
              <a:t>1 Timothy 3:11 is about women deacons</a:t>
            </a:r>
            <a:r>
              <a:rPr lang="en-US" sz="3100" dirty="0">
                <a:solidFill>
                  <a:schemeClr val="bg1"/>
                </a:solidFill>
              </a:rPr>
              <a:t>: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100" b="1" dirty="0">
                <a:solidFill>
                  <a:srgbClr val="FFC000"/>
                </a:solidFill>
              </a:rPr>
              <a:t>Clement of Alexandria </a:t>
            </a:r>
            <a:r>
              <a:rPr lang="en-US" sz="3100" dirty="0">
                <a:solidFill>
                  <a:schemeClr val="bg1"/>
                </a:solidFill>
              </a:rPr>
              <a:t>(AD 150–215), John</a:t>
            </a:r>
            <a:r>
              <a:rPr lang="en-US" sz="3100" dirty="0">
                <a:solidFill>
                  <a:srgbClr val="FFC000"/>
                </a:solidFill>
              </a:rPr>
              <a:t> </a:t>
            </a:r>
            <a:r>
              <a:rPr lang="en-US" sz="3100" b="1" dirty="0">
                <a:solidFill>
                  <a:srgbClr val="FFC000"/>
                </a:solidFill>
              </a:rPr>
              <a:t>Chrysostom</a:t>
            </a:r>
            <a:r>
              <a:rPr lang="en-US" sz="3100" dirty="0">
                <a:solidFill>
                  <a:srgbClr val="FFC000"/>
                </a:solidFill>
              </a:rPr>
              <a:t> </a:t>
            </a:r>
            <a:r>
              <a:rPr lang="en-US" sz="3100" dirty="0">
                <a:solidFill>
                  <a:schemeClr val="bg1"/>
                </a:solidFill>
              </a:rPr>
              <a:t>(AD 347–407),     </a:t>
            </a:r>
            <a:r>
              <a:rPr lang="en-US" sz="3100" b="1" dirty="0">
                <a:solidFill>
                  <a:srgbClr val="FFC000"/>
                </a:solidFill>
              </a:rPr>
              <a:t>Epiphanius</a:t>
            </a:r>
            <a:r>
              <a:rPr lang="en-US" sz="3100" dirty="0">
                <a:solidFill>
                  <a:schemeClr val="bg1"/>
                </a:solidFill>
              </a:rPr>
              <a:t> (AD 310–403), </a:t>
            </a:r>
            <a:r>
              <a:rPr lang="en-US" sz="3100" b="1" dirty="0" err="1">
                <a:solidFill>
                  <a:srgbClr val="FFC000"/>
                </a:solidFill>
              </a:rPr>
              <a:t>Theodoret</a:t>
            </a:r>
            <a:r>
              <a:rPr lang="en-US" sz="3100" dirty="0">
                <a:solidFill>
                  <a:schemeClr val="bg1"/>
                </a:solidFill>
              </a:rPr>
              <a:t> of Cyrus (AD 393–458),                       </a:t>
            </a:r>
            <a:r>
              <a:rPr lang="en-US" sz="3100" b="1" dirty="0">
                <a:solidFill>
                  <a:srgbClr val="FFC000"/>
                </a:solidFill>
              </a:rPr>
              <a:t>Theodore of </a:t>
            </a:r>
            <a:r>
              <a:rPr lang="en-US" sz="3100" b="1" dirty="0" err="1">
                <a:solidFill>
                  <a:srgbClr val="FFC000"/>
                </a:solidFill>
              </a:rPr>
              <a:t>Mopsuestia</a:t>
            </a:r>
            <a:r>
              <a:rPr lang="en-US" sz="3100" b="1" dirty="0">
                <a:solidFill>
                  <a:srgbClr val="FFC000"/>
                </a:solidFill>
              </a:rPr>
              <a:t> </a:t>
            </a:r>
            <a:r>
              <a:rPr lang="en-US" sz="3100" dirty="0">
                <a:solidFill>
                  <a:schemeClr val="bg1"/>
                </a:solidFill>
              </a:rPr>
              <a:t>(AD 350–428), </a:t>
            </a:r>
            <a:r>
              <a:rPr lang="en-US" sz="3100" b="1" dirty="0">
                <a:solidFill>
                  <a:srgbClr val="FFC000"/>
                </a:solidFill>
              </a:rPr>
              <a:t>Pelagius</a:t>
            </a:r>
            <a:r>
              <a:rPr lang="en-US" sz="3100" dirty="0">
                <a:solidFill>
                  <a:schemeClr val="bg1"/>
                </a:solidFill>
              </a:rPr>
              <a:t> (AD 354–418)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75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4. Deacon Phoebe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1143000"/>
            <a:ext cx="11811000" cy="54102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The other 3 occurrences of “deacon” (</a:t>
            </a:r>
            <a:r>
              <a:rPr lang="en-US" sz="3600" i="1" dirty="0" err="1">
                <a:solidFill>
                  <a:schemeClr val="bg1"/>
                </a:solidFill>
              </a:rPr>
              <a:t>diakonos</a:t>
            </a:r>
            <a:r>
              <a:rPr lang="en-US" sz="3600" dirty="0">
                <a:solidFill>
                  <a:schemeClr val="bg1"/>
                </a:solidFill>
              </a:rPr>
              <a:t>) in Romans (13:4 2x; 15:8) refer to a leader and are better translated “</a:t>
            </a:r>
            <a:r>
              <a:rPr lang="en-US" sz="3600" b="1" dirty="0">
                <a:solidFill>
                  <a:srgbClr val="FFC000"/>
                </a:solidFill>
              </a:rPr>
              <a:t>ministe</a:t>
            </a:r>
            <a:r>
              <a:rPr lang="en-US" sz="3600" dirty="0">
                <a:solidFill>
                  <a:srgbClr val="FFC000"/>
                </a:solidFill>
              </a:rPr>
              <a:t>r</a:t>
            </a:r>
            <a:r>
              <a:rPr lang="en-US" sz="3600" dirty="0">
                <a:solidFill>
                  <a:schemeClr val="bg1"/>
                </a:solidFill>
              </a:rPr>
              <a:t>” than “servant”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</a:rPr>
              <a:t>William Tyndale</a:t>
            </a:r>
            <a:r>
              <a:rPr lang="en-US" sz="3600" dirty="0">
                <a:solidFill>
                  <a:schemeClr val="bg1"/>
                </a:solidFill>
              </a:rPr>
              <a:t>: Phoebe “a </a:t>
            </a:r>
            <a:r>
              <a:rPr lang="en-US" sz="3600" b="1" dirty="0">
                <a:solidFill>
                  <a:srgbClr val="FFC000"/>
                </a:solidFill>
              </a:rPr>
              <a:t>minister</a:t>
            </a:r>
            <a:r>
              <a:rPr lang="en-US" sz="3600" dirty="0">
                <a:solidFill>
                  <a:schemeClr val="bg1"/>
                </a:solidFill>
              </a:rPr>
              <a:t> of the </a:t>
            </a:r>
            <a:r>
              <a:rPr lang="en-US" sz="3600" dirty="0" err="1">
                <a:solidFill>
                  <a:schemeClr val="bg1"/>
                </a:solidFill>
              </a:rPr>
              <a:t>congregacion</a:t>
            </a:r>
            <a:r>
              <a:rPr lang="en-US" sz="3600" dirty="0">
                <a:solidFill>
                  <a:schemeClr val="bg1"/>
                </a:solidFill>
              </a:rPr>
              <a:t> of </a:t>
            </a:r>
            <a:r>
              <a:rPr lang="en-US" sz="3600" dirty="0" err="1">
                <a:solidFill>
                  <a:schemeClr val="bg1"/>
                </a:solidFill>
              </a:rPr>
              <a:t>Chenchrea</a:t>
            </a:r>
            <a:r>
              <a:rPr lang="en-US" sz="3600" dirty="0">
                <a:solidFill>
                  <a:schemeClr val="bg1"/>
                </a:solidFill>
              </a:rPr>
              <a:t>”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C000"/>
                </a:solidFill>
              </a:rPr>
              <a:t>Cranfield</a:t>
            </a:r>
            <a:r>
              <a:rPr lang="en-US" sz="3600" dirty="0">
                <a:solidFill>
                  <a:schemeClr val="bg1"/>
                </a:solidFill>
              </a:rPr>
              <a:t> was justified to write that it is “virtually certain that Phoebe is being described as ‘</a:t>
            </a:r>
            <a:r>
              <a:rPr lang="en-US" sz="3600" b="1" dirty="0">
                <a:solidFill>
                  <a:srgbClr val="FFC000"/>
                </a:solidFill>
              </a:rPr>
              <a:t>a</a:t>
            </a:r>
            <a:r>
              <a:rPr lang="en-US" sz="3600" dirty="0">
                <a:solidFill>
                  <a:schemeClr val="bg1"/>
                </a:solidFill>
              </a:rPr>
              <a:t> (or possibly “</a:t>
            </a:r>
            <a:r>
              <a:rPr lang="en-US" sz="3600" b="1" dirty="0">
                <a:solidFill>
                  <a:srgbClr val="FFC000"/>
                </a:solidFill>
              </a:rPr>
              <a:t>the</a:t>
            </a:r>
            <a:r>
              <a:rPr lang="en-US" sz="3600" dirty="0">
                <a:solidFill>
                  <a:schemeClr val="bg1"/>
                </a:solidFill>
              </a:rPr>
              <a:t>”) </a:t>
            </a:r>
            <a:r>
              <a:rPr lang="en-US" sz="3600" b="1" dirty="0">
                <a:solidFill>
                  <a:srgbClr val="FFC000"/>
                </a:solidFill>
              </a:rPr>
              <a:t>deacon</a:t>
            </a:r>
            <a:r>
              <a:rPr lang="en-US" sz="3600" dirty="0">
                <a:solidFill>
                  <a:schemeClr val="bg1"/>
                </a:solidFill>
              </a:rPr>
              <a:t>’ of the church”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Herman </a:t>
            </a:r>
            <a:r>
              <a:rPr lang="en-US" sz="3600" b="1" dirty="0" err="1">
                <a:solidFill>
                  <a:srgbClr val="FFC000"/>
                </a:solidFill>
              </a:rPr>
              <a:t>Ridderbos</a:t>
            </a:r>
            <a:r>
              <a:rPr lang="en-US" sz="3600" dirty="0">
                <a:solidFill>
                  <a:schemeClr val="bg1"/>
                </a:solidFill>
              </a:rPr>
              <a:t>: no justification “that it was only the non-official </a:t>
            </a:r>
            <a:r>
              <a:rPr lang="en-US" sz="3600" i="1" dirty="0">
                <a:solidFill>
                  <a:schemeClr val="bg1"/>
                </a:solidFill>
              </a:rPr>
              <a:t>charisma</a:t>
            </a:r>
            <a:r>
              <a:rPr lang="en-US" sz="3600" dirty="0">
                <a:solidFill>
                  <a:schemeClr val="bg1"/>
                </a:solidFill>
              </a:rPr>
              <a:t> that was extended to the woman and not </a:t>
            </a:r>
            <a:r>
              <a:rPr lang="en-US" sz="3600" b="1" dirty="0">
                <a:solidFill>
                  <a:srgbClr val="FFC000"/>
                </a:solidFill>
              </a:rPr>
              <a:t>regular office</a:t>
            </a:r>
            <a:r>
              <a:rPr lang="en-US" sz="3600" dirty="0">
                <a:solidFill>
                  <a:schemeClr val="bg1"/>
                </a:solidFill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98191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4. Deacon Phoebe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115824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1 Timothy 3:13 “For those who have served well as deacons gain good standing for themselves, and more </a:t>
            </a:r>
            <a:r>
              <a:rPr lang="en-US" sz="2800" b="1" dirty="0">
                <a:solidFill>
                  <a:srgbClr val="FFC000"/>
                </a:solidFill>
              </a:rPr>
              <a:t>boldness</a:t>
            </a:r>
            <a:r>
              <a:rPr lang="en-US" sz="2800" dirty="0">
                <a:solidFill>
                  <a:schemeClr val="bg1"/>
                </a:solidFill>
              </a:rPr>
              <a:t> in their faith in Christ”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Paul repeatedly identifies </a:t>
            </a:r>
            <a:r>
              <a:rPr lang="en-US" sz="2800" b="1" dirty="0">
                <a:solidFill>
                  <a:srgbClr val="FFC000"/>
                </a:solidFill>
              </a:rPr>
              <a:t>deacons as </a:t>
            </a:r>
            <a:r>
              <a:rPr lang="en-US" sz="2800" dirty="0">
                <a:solidFill>
                  <a:schemeClr val="bg1"/>
                </a:solidFill>
              </a:rPr>
              <a:t>“</a:t>
            </a:r>
            <a:r>
              <a:rPr lang="en-US" sz="2800" b="1" dirty="0">
                <a:solidFill>
                  <a:srgbClr val="FFC000"/>
                </a:solidFill>
              </a:rPr>
              <a:t>a slave in the Lord</a:t>
            </a:r>
            <a:r>
              <a:rPr lang="en-US" sz="2800" dirty="0">
                <a:solidFill>
                  <a:schemeClr val="bg1"/>
                </a:solidFill>
              </a:rPr>
              <a:t>”       (</a:t>
            </a:r>
            <a:r>
              <a:rPr lang="en-US" sz="2800" dirty="0" err="1">
                <a:solidFill>
                  <a:schemeClr val="bg1"/>
                </a:solidFill>
              </a:rPr>
              <a:t>Colosians</a:t>
            </a:r>
            <a:r>
              <a:rPr lang="en-US" sz="2800" dirty="0">
                <a:solidFill>
                  <a:schemeClr val="bg1"/>
                </a:solidFill>
              </a:rPr>
              <a:t> 1:7; 4:7), including </a:t>
            </a:r>
            <a:r>
              <a:rPr lang="en-US" sz="2800" b="1" dirty="0">
                <a:solidFill>
                  <a:srgbClr val="FFC000"/>
                </a:solidFill>
              </a:rPr>
              <a:t>Timothy</a:t>
            </a:r>
            <a:r>
              <a:rPr lang="en-US" sz="2800" dirty="0">
                <a:solidFill>
                  <a:schemeClr val="bg1"/>
                </a:solidFill>
              </a:rPr>
              <a:t> (1 Timothy 4:6; Philippians 1:1)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2 Timothy 2:24 “the Lord’s slave must be “</a:t>
            </a:r>
            <a:r>
              <a:rPr lang="en-US" sz="2800" b="1" dirty="0">
                <a:solidFill>
                  <a:srgbClr val="FFC000"/>
                </a:solidFill>
              </a:rPr>
              <a:t>skillful in teaching</a:t>
            </a:r>
            <a:r>
              <a:rPr lang="en-US" sz="2800" dirty="0">
                <a:solidFill>
                  <a:schemeClr val="bg1"/>
                </a:solidFill>
              </a:rPr>
              <a:t>” (cf. 3:2) and “</a:t>
            </a:r>
            <a:r>
              <a:rPr lang="en-US" sz="2800" b="1" dirty="0">
                <a:solidFill>
                  <a:srgbClr val="FFC000"/>
                </a:solidFill>
              </a:rPr>
              <a:t>instructing</a:t>
            </a:r>
            <a:r>
              <a:rPr lang="en-US" sz="2800" dirty="0">
                <a:solidFill>
                  <a:schemeClr val="bg1"/>
                </a:solidFill>
              </a:rPr>
              <a:t> opponents with gentleness” </a:t>
            </a:r>
          </a:p>
        </p:txBody>
      </p:sp>
    </p:spTree>
    <p:extLst>
      <p:ext uri="{BB962C8B-B14F-4D97-AF65-F5344CB8AC3E}">
        <p14:creationId xmlns:p14="http://schemas.microsoft.com/office/powerpoint/2010/main" val="546460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4. Deacon Phoebe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" y="1143000"/>
            <a:ext cx="12039600" cy="54102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33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300" dirty="0">
                <a:solidFill>
                  <a:schemeClr val="bg1"/>
                </a:solidFill>
              </a:rPr>
              <a:t>Each RSV translation of </a:t>
            </a:r>
            <a:r>
              <a:rPr lang="en-US" sz="3300" i="1" dirty="0" err="1">
                <a:solidFill>
                  <a:srgbClr val="FFC000"/>
                </a:solidFill>
              </a:rPr>
              <a:t>diakonos</a:t>
            </a:r>
            <a:r>
              <a:rPr lang="en-US" sz="3300" dirty="0">
                <a:solidFill>
                  <a:schemeClr val="bg1"/>
                </a:solidFill>
              </a:rPr>
              <a:t> “</a:t>
            </a:r>
            <a:r>
              <a:rPr lang="en-US" sz="3300" dirty="0">
                <a:solidFill>
                  <a:srgbClr val="FFC000"/>
                </a:solidFill>
              </a:rPr>
              <a:t>servant</a:t>
            </a:r>
            <a:r>
              <a:rPr lang="en-US" sz="3300" dirty="0">
                <a:solidFill>
                  <a:schemeClr val="bg1"/>
                </a:solidFill>
              </a:rPr>
              <a:t>” </a:t>
            </a:r>
            <a:r>
              <a:rPr lang="en-US" sz="3300" dirty="0">
                <a:solidFill>
                  <a:srgbClr val="FFC000"/>
                </a:solidFill>
              </a:rPr>
              <a:t>refers to leaders </a:t>
            </a:r>
            <a:r>
              <a:rPr lang="en-US" sz="3300" dirty="0">
                <a:solidFill>
                  <a:schemeClr val="bg1"/>
                </a:solidFill>
              </a:rPr>
              <a:t>with authority:</a:t>
            </a:r>
          </a:p>
          <a:p>
            <a:pPr>
              <a:lnSpc>
                <a:spcPct val="150000"/>
              </a:lnSpc>
            </a:pPr>
            <a:r>
              <a:rPr lang="en-US" sz="3300" dirty="0">
                <a:solidFill>
                  <a:schemeClr val="bg1"/>
                </a:solidFill>
              </a:rPr>
              <a:t>Romans 13:1, 4: “be subject to </a:t>
            </a:r>
            <a:r>
              <a:rPr lang="en-US" sz="3300" b="1" dirty="0">
                <a:solidFill>
                  <a:srgbClr val="FFC000"/>
                </a:solidFill>
              </a:rPr>
              <a:t>governing authorities</a:t>
            </a:r>
            <a:r>
              <a:rPr lang="en-US" sz="3300" dirty="0">
                <a:solidFill>
                  <a:srgbClr val="FFC000"/>
                </a:solidFill>
              </a:rPr>
              <a:t> </a:t>
            </a:r>
            <a:r>
              <a:rPr lang="en-US" sz="3300" dirty="0">
                <a:solidFill>
                  <a:schemeClr val="bg1"/>
                </a:solidFill>
              </a:rPr>
              <a:t>… God’s </a:t>
            </a:r>
            <a:r>
              <a:rPr lang="en-US" sz="3300" b="1" dirty="0">
                <a:solidFill>
                  <a:srgbClr val="FFC000"/>
                </a:solidFill>
              </a:rPr>
              <a:t>servant</a:t>
            </a:r>
            <a:endParaRPr lang="en-US" sz="33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300" dirty="0">
                <a:solidFill>
                  <a:schemeClr val="bg1"/>
                </a:solidFill>
              </a:rPr>
              <a:t>Romans 15:8, 9: “</a:t>
            </a:r>
            <a:r>
              <a:rPr lang="en-US" sz="3300" b="1" dirty="0">
                <a:solidFill>
                  <a:srgbClr val="FFC000"/>
                </a:solidFill>
              </a:rPr>
              <a:t>Christ</a:t>
            </a:r>
            <a:r>
              <a:rPr lang="en-US" sz="3300" dirty="0">
                <a:solidFill>
                  <a:schemeClr val="bg1"/>
                </a:solidFill>
              </a:rPr>
              <a:t> became a </a:t>
            </a:r>
            <a:r>
              <a:rPr lang="en-US" sz="3300" b="1" dirty="0">
                <a:solidFill>
                  <a:srgbClr val="FFC000"/>
                </a:solidFill>
              </a:rPr>
              <a:t>servant</a:t>
            </a: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dirty="0">
                <a:solidFill>
                  <a:schemeClr val="bg1"/>
                </a:solidFill>
              </a:rPr>
              <a:t>to the circumcised” </a:t>
            </a:r>
          </a:p>
          <a:p>
            <a:pPr>
              <a:lnSpc>
                <a:spcPct val="150000"/>
              </a:lnSpc>
            </a:pPr>
            <a:r>
              <a:rPr lang="en-US" sz="3300" dirty="0">
                <a:solidFill>
                  <a:schemeClr val="bg1"/>
                </a:solidFill>
              </a:rPr>
              <a:t>1 Corinthians 3:5 “What then is </a:t>
            </a:r>
            <a:r>
              <a:rPr lang="en-US" sz="3300" b="1" dirty="0">
                <a:solidFill>
                  <a:srgbClr val="FFC000"/>
                </a:solidFill>
              </a:rPr>
              <a:t>Apollos</a:t>
            </a:r>
            <a:r>
              <a:rPr lang="en-US" sz="3300" dirty="0">
                <a:solidFill>
                  <a:schemeClr val="bg1"/>
                </a:solidFill>
              </a:rPr>
              <a:t>? What is </a:t>
            </a:r>
            <a:r>
              <a:rPr lang="en-US" sz="3300" b="1" dirty="0">
                <a:solidFill>
                  <a:srgbClr val="FFC000"/>
                </a:solidFill>
              </a:rPr>
              <a:t>Paul</a:t>
            </a:r>
            <a:r>
              <a:rPr lang="en-US" sz="3300" dirty="0">
                <a:solidFill>
                  <a:schemeClr val="bg1"/>
                </a:solidFill>
              </a:rPr>
              <a:t>? </a:t>
            </a:r>
            <a:r>
              <a:rPr lang="en-US" sz="3300" b="1" dirty="0">
                <a:solidFill>
                  <a:srgbClr val="FFC000"/>
                </a:solidFill>
              </a:rPr>
              <a:t>Servants</a:t>
            </a:r>
            <a:r>
              <a:rPr lang="en-US" sz="3300" dirty="0">
                <a:solidFill>
                  <a:schemeClr val="bg1"/>
                </a:solidFill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3300" dirty="0">
                <a:solidFill>
                  <a:schemeClr val="bg1"/>
                </a:solidFill>
              </a:rPr>
              <a:t>2 Corinthians 6:4 “as </a:t>
            </a:r>
            <a:r>
              <a:rPr lang="en-US" sz="3300" b="1" dirty="0">
                <a:solidFill>
                  <a:srgbClr val="FFC000"/>
                </a:solidFill>
              </a:rPr>
              <a:t>servants</a:t>
            </a:r>
            <a:r>
              <a:rPr lang="en-US" sz="3300" dirty="0">
                <a:solidFill>
                  <a:schemeClr val="bg1"/>
                </a:solidFill>
              </a:rPr>
              <a:t> of God, we [</a:t>
            </a:r>
            <a:r>
              <a:rPr lang="en-US" sz="3300" b="1" dirty="0">
                <a:solidFill>
                  <a:srgbClr val="FFC000"/>
                </a:solidFill>
              </a:rPr>
              <a:t>Paul</a:t>
            </a:r>
            <a:r>
              <a:rPr lang="en-US" sz="3300" dirty="0">
                <a:solidFill>
                  <a:srgbClr val="FFC000"/>
                </a:solidFill>
              </a:rPr>
              <a:t> and </a:t>
            </a:r>
            <a:r>
              <a:rPr lang="en-US" sz="3300" b="1" dirty="0">
                <a:solidFill>
                  <a:srgbClr val="FFC000"/>
                </a:solidFill>
              </a:rPr>
              <a:t>Timothy</a:t>
            </a:r>
            <a:r>
              <a:rPr lang="en-US" sz="3300" dirty="0">
                <a:solidFill>
                  <a:schemeClr val="bg1"/>
                </a:solidFill>
              </a:rPr>
              <a:t>] commend”</a:t>
            </a:r>
          </a:p>
          <a:p>
            <a:pPr>
              <a:lnSpc>
                <a:spcPct val="150000"/>
              </a:lnSpc>
            </a:pPr>
            <a:r>
              <a:rPr lang="en-US" sz="3300" dirty="0">
                <a:solidFill>
                  <a:schemeClr val="bg1"/>
                </a:solidFill>
              </a:rPr>
              <a:t>2 Corinthians 11:13–15, 23 “</a:t>
            </a:r>
            <a:r>
              <a:rPr lang="en-US" sz="3300" b="1" dirty="0">
                <a:solidFill>
                  <a:srgbClr val="FFC000"/>
                </a:solidFill>
              </a:rPr>
              <a:t>servants</a:t>
            </a:r>
            <a:r>
              <a:rPr lang="en-US" sz="3300" dirty="0">
                <a:solidFill>
                  <a:schemeClr val="bg1"/>
                </a:solidFill>
              </a:rPr>
              <a:t> of” Satan “disguised as </a:t>
            </a:r>
            <a:r>
              <a:rPr lang="en-US" sz="3300" b="1" dirty="0">
                <a:solidFill>
                  <a:srgbClr val="FFC000"/>
                </a:solidFill>
              </a:rPr>
              <a:t>servants</a:t>
            </a:r>
            <a:r>
              <a:rPr lang="en-US" sz="3300" dirty="0">
                <a:solidFill>
                  <a:schemeClr val="bg1"/>
                </a:solidFill>
              </a:rPr>
              <a:t> of righteousness.… Are they </a:t>
            </a:r>
            <a:r>
              <a:rPr lang="en-US" sz="3300" b="1" dirty="0">
                <a:solidFill>
                  <a:srgbClr val="FFC000"/>
                </a:solidFill>
              </a:rPr>
              <a:t>servants</a:t>
            </a:r>
            <a:r>
              <a:rPr lang="en-US" sz="3300" dirty="0">
                <a:solidFill>
                  <a:schemeClr val="bg1"/>
                </a:solidFill>
              </a:rPr>
              <a:t> of Christ. I am [</a:t>
            </a:r>
            <a:r>
              <a:rPr lang="en-US" sz="3300" b="1" dirty="0">
                <a:solidFill>
                  <a:srgbClr val="FFC000"/>
                </a:solidFill>
              </a:rPr>
              <a:t>Paul</a:t>
            </a:r>
            <a:r>
              <a:rPr lang="en-US" sz="3300" dirty="0">
                <a:solidFill>
                  <a:schemeClr val="bg1"/>
                </a:solidFill>
              </a:rPr>
              <a:t>] a better one”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8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4. Deacon Phoebe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115824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>
              <a:spcBef>
                <a:spcPts val="2000"/>
              </a:spcBef>
            </a:pPr>
            <a:r>
              <a:rPr lang="en-US" sz="3000" dirty="0">
                <a:solidFill>
                  <a:schemeClr val="bg1"/>
                </a:solidFill>
              </a:rPr>
              <a:t>The </a:t>
            </a:r>
            <a:r>
              <a:rPr lang="en-US" sz="3000" b="1" dirty="0">
                <a:solidFill>
                  <a:srgbClr val="FFC000"/>
                </a:solidFill>
              </a:rPr>
              <a:t>RSV</a:t>
            </a:r>
            <a:r>
              <a:rPr lang="en-US" sz="3000" dirty="0">
                <a:solidFill>
                  <a:schemeClr val="bg1"/>
                </a:solidFill>
              </a:rPr>
              <a:t> translates </a:t>
            </a:r>
            <a:r>
              <a:rPr lang="en-US" sz="3000" i="1" dirty="0" err="1">
                <a:solidFill>
                  <a:schemeClr val="bg1"/>
                </a:solidFill>
              </a:rPr>
              <a:t>diakonos</a:t>
            </a:r>
            <a:r>
              <a:rPr lang="en-US" sz="3000" dirty="0">
                <a:solidFill>
                  <a:schemeClr val="bg1"/>
                </a:solidFill>
              </a:rPr>
              <a:t> “</a:t>
            </a:r>
            <a:r>
              <a:rPr lang="en-US" sz="3000" b="1" dirty="0">
                <a:solidFill>
                  <a:srgbClr val="FFC000"/>
                </a:solidFill>
              </a:rPr>
              <a:t>minister</a:t>
            </a:r>
            <a:r>
              <a:rPr lang="en-US" sz="3000" dirty="0">
                <a:solidFill>
                  <a:schemeClr val="bg1"/>
                </a:solidFill>
              </a:rPr>
              <a:t>”: in every other NT occurrence:</a:t>
            </a:r>
          </a:p>
          <a:p>
            <a:pPr>
              <a:spcBef>
                <a:spcPts val="2000"/>
              </a:spcBef>
            </a:pPr>
            <a:r>
              <a:rPr lang="en-US" sz="3000" dirty="0">
                <a:solidFill>
                  <a:schemeClr val="bg1"/>
                </a:solidFill>
              </a:rPr>
              <a:t>2 Corinthians 3:6 “[God] made us competent to be </a:t>
            </a:r>
            <a:r>
              <a:rPr lang="en-US" sz="3000" b="1" dirty="0">
                <a:solidFill>
                  <a:srgbClr val="FFC000"/>
                </a:solidFill>
              </a:rPr>
              <a:t>ministers</a:t>
            </a:r>
            <a:r>
              <a:rPr lang="en-US" sz="3000" dirty="0">
                <a:solidFill>
                  <a:schemeClr val="bg1"/>
                </a:solidFill>
              </a:rPr>
              <a:t> of a new covenant”</a:t>
            </a:r>
          </a:p>
          <a:p>
            <a:pPr>
              <a:spcBef>
                <a:spcPts val="2000"/>
              </a:spcBef>
            </a:pPr>
            <a:r>
              <a:rPr lang="en-US" sz="3000" dirty="0">
                <a:solidFill>
                  <a:schemeClr val="bg1"/>
                </a:solidFill>
              </a:rPr>
              <a:t>Ephesians 3:7 “Of this gospel I [</a:t>
            </a:r>
            <a:r>
              <a:rPr lang="en-US" sz="3000" b="1" dirty="0">
                <a:solidFill>
                  <a:srgbClr val="FFC000"/>
                </a:solidFill>
              </a:rPr>
              <a:t>Paul</a:t>
            </a:r>
            <a:r>
              <a:rPr lang="en-US" sz="3000" dirty="0">
                <a:solidFill>
                  <a:schemeClr val="bg1"/>
                </a:solidFill>
              </a:rPr>
              <a:t>] was made a </a:t>
            </a:r>
            <a:r>
              <a:rPr lang="en-US" sz="3000" b="1" dirty="0">
                <a:solidFill>
                  <a:srgbClr val="FFC000"/>
                </a:solidFill>
              </a:rPr>
              <a:t>minister</a:t>
            </a:r>
            <a:r>
              <a:rPr lang="en-US" sz="3000" dirty="0">
                <a:solidFill>
                  <a:schemeClr val="bg1"/>
                </a:solidFill>
              </a:rPr>
              <a:t>”</a:t>
            </a:r>
          </a:p>
          <a:p>
            <a:pPr>
              <a:spcBef>
                <a:spcPts val="2000"/>
              </a:spcBef>
            </a:pPr>
            <a:r>
              <a:rPr lang="en-US" sz="3000" dirty="0">
                <a:solidFill>
                  <a:schemeClr val="bg1"/>
                </a:solidFill>
              </a:rPr>
              <a:t>Ephesians 6:21 “</a:t>
            </a:r>
            <a:r>
              <a:rPr lang="en-US" sz="3000" b="1" dirty="0">
                <a:solidFill>
                  <a:srgbClr val="FFC000"/>
                </a:solidFill>
              </a:rPr>
              <a:t>Tychicus</a:t>
            </a:r>
            <a:r>
              <a:rPr lang="en-US" sz="3000" dirty="0">
                <a:solidFill>
                  <a:schemeClr val="bg1"/>
                </a:solidFill>
              </a:rPr>
              <a:t> the beloved brother and faithful </a:t>
            </a:r>
            <a:r>
              <a:rPr lang="en-US" sz="3000" b="1" dirty="0">
                <a:solidFill>
                  <a:srgbClr val="FFC000"/>
                </a:solidFill>
              </a:rPr>
              <a:t>minister</a:t>
            </a:r>
            <a:r>
              <a:rPr lang="en-US" sz="3000" dirty="0">
                <a:solidFill>
                  <a:schemeClr val="bg1"/>
                </a:solidFill>
              </a:rPr>
              <a:t> in the Lord”</a:t>
            </a:r>
          </a:p>
          <a:p>
            <a:pPr>
              <a:spcBef>
                <a:spcPts val="2000"/>
              </a:spcBef>
            </a:pPr>
            <a:r>
              <a:rPr lang="en-US" sz="3000" dirty="0">
                <a:solidFill>
                  <a:schemeClr val="bg1"/>
                </a:solidFill>
              </a:rPr>
              <a:t>Colossians 1:7 “</a:t>
            </a:r>
            <a:r>
              <a:rPr lang="en-US" sz="3000" b="1" dirty="0">
                <a:solidFill>
                  <a:srgbClr val="FFC000"/>
                </a:solidFill>
              </a:rPr>
              <a:t>Epaphras</a:t>
            </a:r>
            <a:r>
              <a:rPr lang="en-US" sz="3000" dirty="0">
                <a:solidFill>
                  <a:schemeClr val="bg1"/>
                </a:solidFill>
              </a:rPr>
              <a:t> our beloved fellow servant…a faithful </a:t>
            </a:r>
            <a:r>
              <a:rPr lang="en-US" sz="3000" b="1" dirty="0">
                <a:solidFill>
                  <a:srgbClr val="FFC000"/>
                </a:solidFill>
              </a:rPr>
              <a:t>minister</a:t>
            </a:r>
            <a:r>
              <a:rPr lang="en-US" sz="3000" dirty="0">
                <a:solidFill>
                  <a:schemeClr val="bg1"/>
                </a:solidFill>
              </a:rPr>
              <a:t> of Christ”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79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4. Deacon Phoebe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" y="1143000"/>
            <a:ext cx="12039600" cy="5715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>
              <a:spcBef>
                <a:spcPts val="2000"/>
              </a:spcBef>
            </a:pPr>
            <a:r>
              <a:rPr lang="en-US" sz="3100" dirty="0">
                <a:solidFill>
                  <a:schemeClr val="bg1"/>
                </a:solidFill>
              </a:rPr>
              <a:t>Colossians 1:23 “the gospel … of which I, Paul, became a </a:t>
            </a:r>
            <a:r>
              <a:rPr lang="en-US" sz="3100" b="1" dirty="0">
                <a:solidFill>
                  <a:srgbClr val="FFC000"/>
                </a:solidFill>
              </a:rPr>
              <a:t>minister</a:t>
            </a:r>
            <a:r>
              <a:rPr lang="en-US" sz="3100" b="1" dirty="0">
                <a:solidFill>
                  <a:schemeClr val="bg1"/>
                </a:solidFill>
              </a:rPr>
              <a:t>”</a:t>
            </a:r>
          </a:p>
          <a:p>
            <a:pPr>
              <a:spcBef>
                <a:spcPts val="2000"/>
              </a:spcBef>
            </a:pPr>
            <a:endParaRPr lang="en-US" sz="800" dirty="0">
              <a:solidFill>
                <a:schemeClr val="bg1"/>
              </a:solidFill>
            </a:endParaRPr>
          </a:p>
          <a:p>
            <a:pPr>
              <a:spcBef>
                <a:spcPts val="2000"/>
              </a:spcBef>
            </a:pPr>
            <a:r>
              <a:rPr lang="en-US" sz="3100" dirty="0">
                <a:solidFill>
                  <a:schemeClr val="bg1"/>
                </a:solidFill>
              </a:rPr>
              <a:t>Colossians 1:25 “I became a </a:t>
            </a:r>
            <a:r>
              <a:rPr lang="en-US" sz="3100" b="1" dirty="0">
                <a:solidFill>
                  <a:srgbClr val="FFC000"/>
                </a:solidFill>
              </a:rPr>
              <a:t>minister</a:t>
            </a:r>
            <a:r>
              <a:rPr lang="en-US" sz="3100" dirty="0">
                <a:solidFill>
                  <a:schemeClr val="bg1"/>
                </a:solidFill>
              </a:rPr>
              <a:t> … </a:t>
            </a:r>
            <a:r>
              <a:rPr lang="en-US" sz="3100" b="1" dirty="0">
                <a:solidFill>
                  <a:srgbClr val="FFC000"/>
                </a:solidFill>
              </a:rPr>
              <a:t>to make the word of God fully known</a:t>
            </a:r>
            <a:r>
              <a:rPr lang="en-US" sz="3100" dirty="0">
                <a:solidFill>
                  <a:schemeClr val="bg1"/>
                </a:solidFill>
              </a:rPr>
              <a:t>”</a:t>
            </a:r>
          </a:p>
          <a:p>
            <a:pPr>
              <a:spcBef>
                <a:spcPts val="2000"/>
              </a:spcBef>
            </a:pPr>
            <a:endParaRPr lang="en-US" sz="800" dirty="0">
              <a:solidFill>
                <a:schemeClr val="bg1"/>
              </a:solidFill>
            </a:endParaRPr>
          </a:p>
          <a:p>
            <a:pPr>
              <a:spcBef>
                <a:spcPts val="2000"/>
              </a:spcBef>
            </a:pPr>
            <a:r>
              <a:rPr lang="en-US" sz="3100" dirty="0">
                <a:solidFill>
                  <a:schemeClr val="bg1"/>
                </a:solidFill>
              </a:rPr>
              <a:t>Colossians 4:7 “</a:t>
            </a:r>
            <a:r>
              <a:rPr lang="en-US" sz="3100" b="1" dirty="0" err="1">
                <a:solidFill>
                  <a:srgbClr val="FFC000"/>
                </a:solidFill>
              </a:rPr>
              <a:t>Tychichus</a:t>
            </a:r>
            <a:r>
              <a:rPr lang="en-US" sz="3100" dirty="0">
                <a:solidFill>
                  <a:schemeClr val="bg1"/>
                </a:solidFill>
              </a:rPr>
              <a:t> … is a …faithful </a:t>
            </a:r>
            <a:r>
              <a:rPr lang="en-US" sz="3100" b="1" dirty="0">
                <a:solidFill>
                  <a:srgbClr val="FFC000"/>
                </a:solidFill>
              </a:rPr>
              <a:t>minister</a:t>
            </a:r>
            <a:r>
              <a:rPr lang="en-US" sz="3100" dirty="0">
                <a:solidFill>
                  <a:schemeClr val="bg1"/>
                </a:solidFill>
              </a:rPr>
              <a:t> and fellow servant in the Lord”</a:t>
            </a:r>
          </a:p>
          <a:p>
            <a:pPr>
              <a:spcBef>
                <a:spcPts val="2000"/>
              </a:spcBef>
            </a:pPr>
            <a:endParaRPr lang="en-US" sz="800" dirty="0">
              <a:solidFill>
                <a:schemeClr val="bg1"/>
              </a:solidFill>
            </a:endParaRPr>
          </a:p>
          <a:p>
            <a:pPr>
              <a:spcBef>
                <a:spcPts val="2000"/>
              </a:spcBef>
            </a:pPr>
            <a:r>
              <a:rPr lang="en-US" sz="3100" dirty="0">
                <a:solidFill>
                  <a:schemeClr val="bg1"/>
                </a:solidFill>
              </a:rPr>
              <a:t>1 Timothy 4:6 “If you [</a:t>
            </a:r>
            <a:r>
              <a:rPr lang="en-US" sz="3100" b="1" dirty="0">
                <a:solidFill>
                  <a:srgbClr val="FFC000"/>
                </a:solidFill>
              </a:rPr>
              <a:t>Timothy</a:t>
            </a:r>
            <a:r>
              <a:rPr lang="en-US" sz="3100" dirty="0">
                <a:solidFill>
                  <a:schemeClr val="bg1"/>
                </a:solidFill>
              </a:rPr>
              <a:t>] </a:t>
            </a:r>
            <a:r>
              <a:rPr lang="en-US" sz="3100" b="1" dirty="0">
                <a:solidFill>
                  <a:srgbClr val="FFC000"/>
                </a:solidFill>
              </a:rPr>
              <a:t>put these instructions before the brethren</a:t>
            </a:r>
            <a:r>
              <a:rPr lang="en-US" sz="3100" dirty="0">
                <a:solidFill>
                  <a:schemeClr val="bg1"/>
                </a:solidFill>
              </a:rPr>
              <a:t>, you will be a good </a:t>
            </a:r>
            <a:r>
              <a:rPr lang="en-US" sz="3100" b="1" dirty="0">
                <a:solidFill>
                  <a:srgbClr val="FFC000"/>
                </a:solidFill>
              </a:rPr>
              <a:t>minister</a:t>
            </a:r>
            <a:r>
              <a:rPr lang="en-US" sz="3100" dirty="0">
                <a:solidFill>
                  <a:schemeClr val="bg1"/>
                </a:solidFill>
              </a:rPr>
              <a:t> of Christ Jesus</a:t>
            </a:r>
          </a:p>
        </p:txBody>
      </p:sp>
    </p:spTree>
    <p:extLst>
      <p:ext uri="{BB962C8B-B14F-4D97-AF65-F5344CB8AC3E}">
        <p14:creationId xmlns:p14="http://schemas.microsoft.com/office/powerpoint/2010/main" val="16432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4. Deacon Phoebe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0"/>
            <a:ext cx="11582400" cy="5029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C000"/>
                </a:solidFill>
              </a:rPr>
              <a:t>Patristic Greek Lexicon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woman deacon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“a </a:t>
            </a:r>
            <a:r>
              <a:rPr lang="en-US" sz="3200" b="1" dirty="0">
                <a:solidFill>
                  <a:srgbClr val="FFC000"/>
                </a:solidFill>
              </a:rPr>
              <a:t>regular minister </a:t>
            </a:r>
            <a:r>
              <a:rPr lang="en-US" sz="3200" dirty="0">
                <a:solidFill>
                  <a:schemeClr val="bg1"/>
                </a:solidFill>
              </a:rPr>
              <a:t>of Church”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C000"/>
                </a:solidFill>
              </a:rPr>
              <a:t>Saint Basil </a:t>
            </a:r>
            <a:r>
              <a:rPr lang="en-US" sz="3200" dirty="0">
                <a:solidFill>
                  <a:schemeClr val="bg1"/>
                </a:solidFill>
              </a:rPr>
              <a:t>identifies a woman deacon as “a </a:t>
            </a:r>
            <a:r>
              <a:rPr lang="en-US" sz="3200" b="1" dirty="0">
                <a:solidFill>
                  <a:srgbClr val="FFC000"/>
                </a:solidFill>
              </a:rPr>
              <a:t>consecrated</a:t>
            </a:r>
            <a:r>
              <a:rPr lang="en-US" sz="3200" dirty="0">
                <a:solidFill>
                  <a:schemeClr val="bg1"/>
                </a:solidFill>
              </a:rPr>
              <a:t> person”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b="1" dirty="0">
                <a:solidFill>
                  <a:srgbClr val="FFC000"/>
                </a:solidFill>
              </a:rPr>
              <a:t>Council of Chalcedon </a:t>
            </a:r>
            <a:r>
              <a:rPr lang="en-US" sz="3200" dirty="0">
                <a:solidFill>
                  <a:schemeClr val="bg1"/>
                </a:solidFill>
              </a:rPr>
              <a:t>15: women deacons are to be         “</a:t>
            </a:r>
            <a:r>
              <a:rPr lang="en-US" sz="3200" b="1" dirty="0">
                <a:solidFill>
                  <a:srgbClr val="FFC000"/>
                </a:solidFill>
              </a:rPr>
              <a:t>ordained with imposition of hands</a:t>
            </a:r>
            <a:r>
              <a:rPr lang="en-US" sz="3200" dirty="0">
                <a:solidFill>
                  <a:schemeClr val="bg1"/>
                </a:solidFill>
              </a:rPr>
              <a:t>,” “careful testing [is] required,”   the minimum age for [their] ordination [is] 40” </a:t>
            </a:r>
          </a:p>
        </p:txBody>
      </p:sp>
    </p:spTree>
    <p:extLst>
      <p:ext uri="{BB962C8B-B14F-4D97-AF65-F5344CB8AC3E}">
        <p14:creationId xmlns:p14="http://schemas.microsoft.com/office/powerpoint/2010/main" val="369051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111252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5. Give her support in whatever matter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115824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400" dirty="0">
                <a:solidFill>
                  <a:schemeClr val="bg1"/>
                </a:solidFill>
              </a:rPr>
              <a:t>“</a:t>
            </a:r>
            <a:r>
              <a:rPr lang="en-US" sz="3400" b="1" dirty="0">
                <a:solidFill>
                  <a:srgbClr val="FFC000"/>
                </a:solidFill>
              </a:rPr>
              <a:t>give her support in whatever matter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400" dirty="0">
                <a:solidFill>
                  <a:schemeClr val="bg1"/>
                </a:solidFill>
              </a:rPr>
              <a:t>she may have need from you”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400" dirty="0">
                <a:solidFill>
                  <a:schemeClr val="bg1"/>
                </a:solidFill>
              </a:rPr>
              <a:t>“Matter” covers all kinds of business and legal affairs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400" dirty="0">
                <a:solidFill>
                  <a:schemeClr val="bg1"/>
                </a:solidFill>
              </a:rPr>
              <a:t>This shows that Paul implicitly trusts Phoebe</a:t>
            </a:r>
          </a:p>
        </p:txBody>
      </p:sp>
    </p:spTree>
    <p:extLst>
      <p:ext uri="{BB962C8B-B14F-4D97-AF65-F5344CB8AC3E}">
        <p14:creationId xmlns:p14="http://schemas.microsoft.com/office/powerpoint/2010/main" val="271832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6. Phoebe: Leader of Many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11582400" cy="5715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NASB, RSV, old NIV: “</a:t>
            </a:r>
            <a:r>
              <a:rPr lang="en-US" sz="3200" b="1" dirty="0">
                <a:solidFill>
                  <a:srgbClr val="FFC000"/>
                </a:solidFill>
              </a:rPr>
              <a:t>help</a:t>
            </a:r>
            <a:r>
              <a:rPr lang="en-US" sz="3200" dirty="0">
                <a:solidFill>
                  <a:schemeClr val="bg1"/>
                </a:solidFill>
              </a:rPr>
              <a:t> her </a:t>
            </a:r>
            <a:r>
              <a:rPr lang="en-US" sz="3200" i="1" dirty="0">
                <a:solidFill>
                  <a:schemeClr val="bg1"/>
                </a:solidFill>
              </a:rPr>
              <a:t>… </a:t>
            </a:r>
            <a:r>
              <a:rPr lang="en-US" sz="3200" dirty="0">
                <a:solidFill>
                  <a:schemeClr val="bg1"/>
                </a:solidFill>
              </a:rPr>
              <a:t>for she has been a </a:t>
            </a:r>
            <a:r>
              <a:rPr lang="en-US" sz="3200" b="1" dirty="0">
                <a:solidFill>
                  <a:srgbClr val="FFC000"/>
                </a:solidFill>
              </a:rPr>
              <a:t>helper</a:t>
            </a:r>
            <a:r>
              <a:rPr lang="en-US" sz="3200" dirty="0">
                <a:solidFill>
                  <a:schemeClr val="bg1"/>
                </a:solidFill>
              </a:rPr>
              <a:t>”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But the Greek verb translated as “help her” means almost the </a:t>
            </a:r>
            <a:r>
              <a:rPr lang="en-US" sz="3200" b="1" dirty="0">
                <a:solidFill>
                  <a:srgbClr val="FFC000"/>
                </a:solidFill>
              </a:rPr>
              <a:t>opposite</a:t>
            </a:r>
            <a:r>
              <a:rPr lang="en-US" sz="3200" dirty="0">
                <a:solidFill>
                  <a:schemeClr val="bg1"/>
                </a:solidFill>
              </a:rPr>
              <a:t> of </a:t>
            </a:r>
            <a:r>
              <a:rPr lang="en-US" sz="3200" b="1" i="1" dirty="0" err="1">
                <a:solidFill>
                  <a:srgbClr val="FFC000"/>
                </a:solidFill>
              </a:rPr>
              <a:t>prostatis</a:t>
            </a:r>
            <a:endParaRPr lang="en-US" sz="32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“Help” combines “stand” and “alongside”(</a:t>
            </a:r>
            <a:r>
              <a:rPr lang="en-US" sz="3200" b="1" i="1" dirty="0">
                <a:solidFill>
                  <a:srgbClr val="FFC000"/>
                </a:solidFill>
              </a:rPr>
              <a:t>para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b="1" i="1" dirty="0" err="1">
                <a:solidFill>
                  <a:srgbClr val="FFC000"/>
                </a:solidFill>
              </a:rPr>
              <a:t>Prostatis</a:t>
            </a:r>
            <a:r>
              <a:rPr lang="en-US" sz="3200" b="1" i="1" dirty="0">
                <a:solidFill>
                  <a:srgbClr val="FFC0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combines “stand” and “in rank before” (</a:t>
            </a:r>
            <a:r>
              <a:rPr lang="en-US" sz="3200" b="1" i="1" dirty="0">
                <a:solidFill>
                  <a:srgbClr val="FFC000"/>
                </a:solidFill>
              </a:rPr>
              <a:t>pro</a:t>
            </a:r>
            <a:r>
              <a:rPr lang="en-US" sz="3200" dirty="0">
                <a:solidFill>
                  <a:schemeClr val="bg1"/>
                </a:solidFill>
              </a:rPr>
              <a:t>)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b="1" i="1" dirty="0" err="1">
                <a:solidFill>
                  <a:srgbClr val="FFC000"/>
                </a:solidFill>
              </a:rPr>
              <a:t>Parastatis</a:t>
            </a:r>
            <a:r>
              <a:rPr lang="en-US" sz="3200" b="1" i="1" dirty="0">
                <a:solidFill>
                  <a:srgbClr val="FFC0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means “helper” (“stand alongside”) manuscripts F G</a:t>
            </a:r>
          </a:p>
        </p:txBody>
      </p:sp>
    </p:spTree>
    <p:extLst>
      <p:ext uri="{BB962C8B-B14F-4D97-AF65-F5344CB8AC3E}">
        <p14:creationId xmlns:p14="http://schemas.microsoft.com/office/powerpoint/2010/main" val="319143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6. Phoebe: Leader of Many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11582400" cy="5410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The 2011 NIV revision and the NRSV’s “for she has been a </a:t>
            </a:r>
            <a:r>
              <a:rPr lang="en-US" sz="2800" b="1" i="1" dirty="0">
                <a:solidFill>
                  <a:srgbClr val="FFC000"/>
                </a:solidFill>
              </a:rPr>
              <a:t>benefactor</a:t>
            </a:r>
            <a:r>
              <a:rPr lang="en-US" sz="2800" dirty="0">
                <a:solidFill>
                  <a:schemeClr val="bg1"/>
                </a:solidFill>
              </a:rPr>
              <a:t> of many and of myself as well” is </a:t>
            </a:r>
            <a:r>
              <a:rPr lang="en-US" sz="2800" b="1" dirty="0">
                <a:solidFill>
                  <a:srgbClr val="FFC000"/>
                </a:solidFill>
              </a:rPr>
              <a:t>doubtful</a:t>
            </a:r>
            <a:r>
              <a:rPr lang="en-US" sz="2800" dirty="0">
                <a:solidFill>
                  <a:schemeClr val="bg1"/>
                </a:solidFill>
              </a:rPr>
              <a:t>. Neither the standard classical Greek dictionary nor Bauer, Arndt &amp; Gingrich list </a:t>
            </a:r>
            <a:r>
              <a:rPr lang="en-US" sz="2800" i="1" dirty="0">
                <a:solidFill>
                  <a:schemeClr val="bg1"/>
                </a:solidFill>
              </a:rPr>
              <a:t>benefactor</a:t>
            </a:r>
            <a:r>
              <a:rPr lang="en-US" sz="2800" dirty="0">
                <a:solidFill>
                  <a:schemeClr val="bg1"/>
                </a:solidFill>
              </a:rPr>
              <a:t> as a possible meaning of </a:t>
            </a:r>
            <a:r>
              <a:rPr lang="en-US" sz="2800" b="1" i="1" dirty="0" err="1">
                <a:solidFill>
                  <a:srgbClr val="FFC000"/>
                </a:solidFill>
              </a:rPr>
              <a:t>prostatis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Virtually all Greek dictionaries identify “benefactor” as the meaning of a different word, </a:t>
            </a:r>
            <a:r>
              <a:rPr lang="en-US" sz="2800" b="1" i="1" dirty="0" err="1">
                <a:solidFill>
                  <a:srgbClr val="FFC000"/>
                </a:solidFill>
              </a:rPr>
              <a:t>euerget</a:t>
            </a:r>
            <a:r>
              <a:rPr lang="en-US" sz="2800" b="1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2800" b="1" i="1" dirty="0" err="1">
                <a:solidFill>
                  <a:srgbClr val="FFC000"/>
                </a:solidFill>
              </a:rPr>
              <a:t>s</a:t>
            </a:r>
            <a:r>
              <a:rPr lang="en-US" sz="2800" dirty="0">
                <a:solidFill>
                  <a:schemeClr val="bg1"/>
                </a:solidFill>
              </a:rPr>
              <a:t>, meaning “one who does good,” as Luke 22:25 does, identifying “</a:t>
            </a:r>
            <a:r>
              <a:rPr lang="en-US" sz="2800" b="1" dirty="0">
                <a:solidFill>
                  <a:srgbClr val="FFC000"/>
                </a:solidFill>
              </a:rPr>
              <a:t>those in authority over them</a:t>
            </a:r>
            <a:r>
              <a:rPr lang="en-US" sz="2800" dirty="0">
                <a:solidFill>
                  <a:schemeClr val="bg1"/>
                </a:solidFill>
              </a:rPr>
              <a:t>” as “</a:t>
            </a:r>
            <a:r>
              <a:rPr lang="en-US" sz="2800" b="1" dirty="0">
                <a:solidFill>
                  <a:srgbClr val="FFC000"/>
                </a:solidFill>
              </a:rPr>
              <a:t>benefactors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Secular usage indicates that benefactors preferred the designation </a:t>
            </a:r>
            <a:r>
              <a:rPr lang="en-US" sz="2800" b="1" i="1" dirty="0" err="1">
                <a:solidFill>
                  <a:srgbClr val="FFC000"/>
                </a:solidFill>
              </a:rPr>
              <a:t>euerget</a:t>
            </a:r>
            <a:r>
              <a:rPr lang="en-US" sz="2800" b="1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2800" b="1" i="1" dirty="0" err="1">
                <a:solidFill>
                  <a:srgbClr val="FFC000"/>
                </a:solidFill>
              </a:rPr>
              <a:t>s</a:t>
            </a:r>
            <a:r>
              <a:rPr lang="en-US" sz="2800" dirty="0">
                <a:solidFill>
                  <a:schemeClr val="bg1"/>
                </a:solidFill>
              </a:rPr>
              <a:t> because it highlights generosity rather than power</a:t>
            </a:r>
            <a:endParaRPr lang="en-US" sz="28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7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304800"/>
            <a:ext cx="9525000" cy="1219200"/>
          </a:xfrm>
        </p:spPr>
        <p:txBody>
          <a:bodyPr rtlCol="0">
            <a:normAutofit fontScale="90000"/>
          </a:bodyPr>
          <a:lstStyle/>
          <a:p>
            <a:pPr marL="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Phoebe, Deacon of the church of </a:t>
            </a:r>
            <a:r>
              <a:rPr lang="en-US" alt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Cenchreae</a:t>
            </a: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and leader of many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295400"/>
            <a:ext cx="11582400" cy="5486400"/>
          </a:xfrm>
        </p:spPr>
        <p:txBody>
          <a:bodyPr rtlCol="0">
            <a:normAutofit fontScale="92500" lnSpcReduction="20000"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alt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800" dirty="0">
                <a:solidFill>
                  <a:schemeClr val="bg1"/>
                </a:solidFill>
              </a:rPr>
              <a:t>7 of Paul’s 10 coworkers in gospel ministry mentioned in Romans 16  are women</a:t>
            </a:r>
            <a:r>
              <a:rPr lang="en-US" sz="3800" dirty="0">
                <a:solidFill>
                  <a:schemeClr val="bg1"/>
                </a:solidFill>
                <a:latin typeface="Avenir Roman" panose="02000503020000020003" pitchFamily="2" charset="0"/>
              </a:rPr>
              <a:t>: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9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800" dirty="0">
                <a:solidFill>
                  <a:schemeClr val="bg1"/>
                </a:solidFill>
                <a:latin typeface="Avenir Roman" panose="02000503020000020003" pitchFamily="2" charset="0"/>
              </a:rPr>
              <a:t>16:2 </a:t>
            </a:r>
            <a:r>
              <a:rPr lang="en-US" sz="3800" b="1" dirty="0">
                <a:solidFill>
                  <a:srgbClr val="FFC000"/>
                </a:solidFill>
              </a:rPr>
              <a:t>Phoebe</a:t>
            </a:r>
            <a:r>
              <a:rPr lang="en-US" sz="3800" dirty="0">
                <a:solidFill>
                  <a:schemeClr val="bg1"/>
                </a:solidFill>
              </a:rPr>
              <a:t>, “</a:t>
            </a:r>
            <a:r>
              <a:rPr lang="en-US" sz="3800" b="1" dirty="0">
                <a:solidFill>
                  <a:srgbClr val="FFC000"/>
                </a:solidFill>
              </a:rPr>
              <a:t>deacon of the church of </a:t>
            </a:r>
            <a:r>
              <a:rPr lang="en-US" sz="3800" b="1" dirty="0" err="1">
                <a:solidFill>
                  <a:srgbClr val="FFC000"/>
                </a:solidFill>
              </a:rPr>
              <a:t>Cenchreae</a:t>
            </a:r>
            <a:r>
              <a:rPr lang="en-US" sz="3800" b="1" dirty="0">
                <a:solidFill>
                  <a:srgbClr val="FFC000"/>
                </a:solidFill>
              </a:rPr>
              <a:t> </a:t>
            </a:r>
            <a:r>
              <a:rPr lang="en-US" sz="3800" dirty="0">
                <a:solidFill>
                  <a:schemeClr val="bg1"/>
                </a:solidFill>
              </a:rPr>
              <a:t>… who has been a </a:t>
            </a:r>
            <a:r>
              <a:rPr lang="en-US" sz="3800" b="1" dirty="0">
                <a:solidFill>
                  <a:srgbClr val="FFC000"/>
                </a:solidFill>
              </a:rPr>
              <a:t>leader of many, including me</a:t>
            </a:r>
            <a:r>
              <a:rPr lang="en-US" sz="3800" dirty="0">
                <a:solidFill>
                  <a:schemeClr val="bg1"/>
                </a:solidFill>
              </a:rPr>
              <a:t>”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16.3</a:t>
            </a:r>
            <a:r>
              <a:rPr lang="en-US" altLang="en-US" sz="3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sz="3500" b="1" dirty="0">
                <a:solidFill>
                  <a:srgbClr val="FFC000"/>
                </a:solidFill>
              </a:rPr>
              <a:t>Prisca</a:t>
            </a:r>
            <a:r>
              <a:rPr lang="en-US" sz="3500" dirty="0">
                <a:solidFill>
                  <a:schemeClr val="bg1"/>
                </a:solidFill>
              </a:rPr>
              <a:t> and her husband Aquila, “my co-workers in Christ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500" dirty="0">
                <a:solidFill>
                  <a:schemeClr val="bg1"/>
                </a:solidFill>
              </a:rPr>
              <a:t> Jesus, who risked their necks for my life, to whom not only I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500" dirty="0">
                <a:solidFill>
                  <a:schemeClr val="bg1"/>
                </a:solidFill>
              </a:rPr>
              <a:t> but also all the churches of the gentiles give thanks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6. Phoebe: Leader of Many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11582400" cy="5410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LSJ 1526 </a:t>
            </a:r>
            <a:r>
              <a:rPr lang="en-US" sz="2800" b="1" i="1" dirty="0" err="1">
                <a:solidFill>
                  <a:srgbClr val="FFC000"/>
                </a:solidFill>
              </a:rPr>
              <a:t>prostatis</a:t>
            </a:r>
            <a:r>
              <a:rPr lang="en-US" sz="2800" dirty="0">
                <a:solidFill>
                  <a:schemeClr val="bg1"/>
                </a:solidFill>
              </a:rPr>
              <a:t> is the feminine form of </a:t>
            </a:r>
            <a:r>
              <a:rPr lang="en-US" sz="2800" b="1" i="1" dirty="0" err="1">
                <a:solidFill>
                  <a:srgbClr val="FFC000"/>
                </a:solidFill>
              </a:rPr>
              <a:t>prosta</a:t>
            </a:r>
            <a:r>
              <a:rPr lang="en-US" sz="2800" i="1" dirty="0" err="1">
                <a:solidFill>
                  <a:srgbClr val="FFC000"/>
                </a:solidFill>
              </a:rPr>
              <a:t>t</a:t>
            </a:r>
            <a:r>
              <a:rPr lang="en-US" sz="28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2800" i="1" dirty="0" err="1">
                <a:solidFill>
                  <a:srgbClr val="FFC000"/>
                </a:solidFill>
              </a:rPr>
              <a:t>s</a:t>
            </a:r>
            <a:r>
              <a:rPr lang="en-US" sz="2800" dirty="0">
                <a:solidFill>
                  <a:schemeClr val="bg1"/>
                </a:solidFill>
              </a:rPr>
              <a:t>, “</a:t>
            </a:r>
            <a:r>
              <a:rPr lang="en-US" sz="2800" i="1" dirty="0">
                <a:solidFill>
                  <a:schemeClr val="bg1"/>
                </a:solidFill>
              </a:rPr>
              <a:t>one who stands before, front-rank man,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“</a:t>
            </a:r>
            <a:r>
              <a:rPr lang="en-US" sz="2800" i="1" dirty="0">
                <a:solidFill>
                  <a:schemeClr val="bg1"/>
                </a:solidFill>
              </a:rPr>
              <a:t>leader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i="1" dirty="0">
                <a:solidFill>
                  <a:schemeClr val="bg1"/>
                </a:solidFill>
              </a:rPr>
              <a:t>chief,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“</a:t>
            </a:r>
            <a:r>
              <a:rPr lang="en-US" sz="2800" i="1" dirty="0">
                <a:solidFill>
                  <a:schemeClr val="bg1"/>
                </a:solidFill>
              </a:rPr>
              <a:t>ruler,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“</a:t>
            </a:r>
            <a:r>
              <a:rPr lang="en-US" sz="2800" i="1" dirty="0">
                <a:solidFill>
                  <a:schemeClr val="bg1"/>
                </a:solidFill>
              </a:rPr>
              <a:t>administrator, president</a:t>
            </a:r>
            <a:r>
              <a:rPr lang="en-US" sz="2800" dirty="0">
                <a:solidFill>
                  <a:schemeClr val="bg1"/>
                </a:solidFill>
              </a:rPr>
              <a:t> or </a:t>
            </a:r>
            <a:r>
              <a:rPr lang="en-US" sz="2800" i="1" dirty="0">
                <a:solidFill>
                  <a:schemeClr val="bg1"/>
                </a:solidFill>
              </a:rPr>
              <a:t>presiding officer</a:t>
            </a:r>
            <a:r>
              <a:rPr lang="en-US" sz="2800" dirty="0">
                <a:solidFill>
                  <a:schemeClr val="bg1"/>
                </a:solidFill>
              </a:rPr>
              <a:t>,” “</a:t>
            </a:r>
            <a:r>
              <a:rPr lang="en-US" sz="2800" i="1" dirty="0">
                <a:solidFill>
                  <a:schemeClr val="bg1"/>
                </a:solidFill>
              </a:rPr>
              <a:t>one who stands before and protects, guardian, champion,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“</a:t>
            </a:r>
            <a:r>
              <a:rPr lang="en-US" sz="2800" i="1" dirty="0">
                <a:solidFill>
                  <a:schemeClr val="bg1"/>
                </a:solidFill>
              </a:rPr>
              <a:t>patron</a:t>
            </a:r>
            <a:r>
              <a:rPr lang="en-US" sz="2800" dirty="0">
                <a:solidFill>
                  <a:schemeClr val="bg1"/>
                </a:solidFill>
              </a:rPr>
              <a:t> who took charge of the interests of aliens”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5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C. K. Barrett argued that the meaning </a:t>
            </a:r>
            <a:r>
              <a:rPr lang="en-US" sz="2800" b="1" i="1" dirty="0">
                <a:solidFill>
                  <a:srgbClr val="FFC000"/>
                </a:solidFill>
              </a:rPr>
              <a:t>patron</a:t>
            </a:r>
            <a:r>
              <a:rPr lang="en-US" sz="2800" dirty="0">
                <a:solidFill>
                  <a:schemeClr val="bg1"/>
                </a:solidFill>
              </a:rPr>
              <a:t> would not apply to Phoebe since Paul “was born a Roman citizen” Acts 22:25–28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5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If Phoebe had been Paul’s patron, that </a:t>
            </a:r>
            <a:r>
              <a:rPr lang="en-US" sz="2800" b="1" dirty="0">
                <a:solidFill>
                  <a:srgbClr val="FFC000"/>
                </a:solidFill>
              </a:rPr>
              <a:t>would obligate Paul as her client to do her bidding</a:t>
            </a:r>
            <a:endParaRPr lang="en-US" sz="28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This would contradict Paul’s emphasis on his sole allegiance to God</a:t>
            </a:r>
            <a:endParaRPr lang="en-US" sz="28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01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6. Phoebe: Leader of Many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115824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Later, as ecclesiastical authority structures developed, </a:t>
            </a:r>
            <a:r>
              <a:rPr lang="en-US" sz="2800" b="1" dirty="0">
                <a:solidFill>
                  <a:srgbClr val="FFC000"/>
                </a:solidFill>
              </a:rPr>
              <a:t>Justin Martyr</a:t>
            </a:r>
            <a:r>
              <a:rPr lang="en-US" sz="2800" dirty="0">
                <a:solidFill>
                  <a:schemeClr val="bg1"/>
                </a:solidFill>
              </a:rPr>
              <a:t>, who died AD 165, uses </a:t>
            </a:r>
            <a:r>
              <a:rPr lang="en-US" sz="2800" b="1" i="1" dirty="0" err="1">
                <a:solidFill>
                  <a:srgbClr val="FFC000"/>
                </a:solidFill>
              </a:rPr>
              <a:t>prosta</a:t>
            </a:r>
            <a:r>
              <a:rPr lang="en-US" sz="2800" i="1" dirty="0" err="1">
                <a:solidFill>
                  <a:srgbClr val="FFC000"/>
                </a:solidFill>
              </a:rPr>
              <a:t>t</a:t>
            </a:r>
            <a:r>
              <a:rPr lang="en-US" sz="28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2800" i="1" dirty="0" err="1">
                <a:solidFill>
                  <a:srgbClr val="FFC000"/>
                </a:solidFill>
              </a:rPr>
              <a:t>s</a:t>
            </a:r>
            <a:r>
              <a:rPr lang="en-US" sz="2800" dirty="0">
                <a:solidFill>
                  <a:schemeClr val="bg1"/>
                </a:solidFill>
              </a:rPr>
              <a:t> to identify “</a:t>
            </a:r>
            <a:r>
              <a:rPr lang="en-US" sz="2800" b="1" dirty="0">
                <a:solidFill>
                  <a:srgbClr val="FFC000"/>
                </a:solidFill>
              </a:rPr>
              <a:t>ecclesiastical rulers</a:t>
            </a:r>
            <a:r>
              <a:rPr lang="en-US" sz="2800" dirty="0">
                <a:solidFill>
                  <a:schemeClr val="bg1"/>
                </a:solidFill>
              </a:rPr>
              <a:t>” </a:t>
            </a:r>
            <a:r>
              <a:rPr lang="en-US" sz="2800" i="1" dirty="0" err="1">
                <a:solidFill>
                  <a:schemeClr val="bg1"/>
                </a:solidFill>
              </a:rPr>
              <a:t>dialogus</a:t>
            </a:r>
            <a:r>
              <a:rPr lang="en-US" sz="2800" i="1" dirty="0">
                <a:solidFill>
                  <a:schemeClr val="bg1"/>
                </a:solidFill>
              </a:rPr>
              <a:t> cum </a:t>
            </a:r>
            <a:r>
              <a:rPr lang="en-US" sz="2800" i="1" dirty="0" err="1">
                <a:solidFill>
                  <a:schemeClr val="bg1"/>
                </a:solidFill>
              </a:rPr>
              <a:t>Tryphone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Judaeo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92.2 (PG 6.696A)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Cyril </a:t>
            </a:r>
            <a:r>
              <a:rPr lang="en-US" sz="2800" b="1" dirty="0" err="1">
                <a:solidFill>
                  <a:srgbClr val="FFC000"/>
                </a:solidFill>
              </a:rPr>
              <a:t>Hierosolymitanus</a:t>
            </a:r>
            <a:r>
              <a:rPr lang="en-US" sz="2800" dirty="0">
                <a:solidFill>
                  <a:schemeClr val="bg1"/>
                </a:solidFill>
              </a:rPr>
              <a:t>, who died AD 386, </a:t>
            </a:r>
            <a:r>
              <a:rPr lang="en-US" sz="2800" i="1" dirty="0" err="1">
                <a:solidFill>
                  <a:schemeClr val="bg1"/>
                </a:solidFill>
              </a:rPr>
              <a:t>catecheses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illuminandorum</a:t>
            </a:r>
            <a:r>
              <a:rPr lang="en-US" sz="2800" dirty="0">
                <a:solidFill>
                  <a:schemeClr val="bg1"/>
                </a:solidFill>
              </a:rPr>
              <a:t> 4.35, uses </a:t>
            </a:r>
            <a:r>
              <a:rPr lang="en-US" sz="2800" b="1" i="1" dirty="0" err="1">
                <a:solidFill>
                  <a:srgbClr val="FFC000"/>
                </a:solidFill>
              </a:rPr>
              <a:t>prosta</a:t>
            </a:r>
            <a:r>
              <a:rPr lang="en-US" sz="2800" i="1" dirty="0" err="1">
                <a:solidFill>
                  <a:srgbClr val="FFC000"/>
                </a:solidFill>
              </a:rPr>
              <a:t>t</a:t>
            </a:r>
            <a:r>
              <a:rPr lang="en-US" sz="28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2800" i="1" dirty="0" err="1">
                <a:solidFill>
                  <a:srgbClr val="FFC000"/>
                </a:solidFill>
              </a:rPr>
              <a:t>s</a:t>
            </a:r>
            <a:r>
              <a:rPr lang="en-US" sz="2800" dirty="0">
                <a:solidFill>
                  <a:schemeClr val="bg1"/>
                </a:solidFill>
              </a:rPr>
              <a:t> to identify “the </a:t>
            </a:r>
            <a:r>
              <a:rPr lang="en-US" sz="2800" b="1" dirty="0">
                <a:solidFill>
                  <a:srgbClr val="FFC000"/>
                </a:solidFill>
              </a:rPr>
              <a:t>apostles</a:t>
            </a:r>
            <a:r>
              <a:rPr lang="en-US" sz="2800" dirty="0">
                <a:solidFill>
                  <a:schemeClr val="bg1"/>
                </a:solidFill>
              </a:rPr>
              <a:t> and the </a:t>
            </a:r>
            <a:r>
              <a:rPr lang="en-US" sz="2800" b="1" dirty="0">
                <a:solidFill>
                  <a:srgbClr val="FFC000"/>
                </a:solidFill>
              </a:rPr>
              <a:t>ruling bishops</a:t>
            </a:r>
            <a:r>
              <a:rPr lang="en-US" sz="2800" dirty="0">
                <a:solidFill>
                  <a:schemeClr val="bg1"/>
                </a:solidFill>
              </a:rPr>
              <a:t>” </a:t>
            </a:r>
            <a:r>
              <a:rPr lang="en-US" sz="2800" b="1" dirty="0">
                <a:solidFill>
                  <a:srgbClr val="FFC000"/>
                </a:solidFill>
              </a:rPr>
              <a:t>St. Basil </a:t>
            </a:r>
            <a:r>
              <a:rPr lang="en-US" sz="2800" dirty="0">
                <a:solidFill>
                  <a:schemeClr val="bg1"/>
                </a:solidFill>
              </a:rPr>
              <a:t>Caesariensis </a:t>
            </a:r>
            <a:r>
              <a:rPr lang="en-US" sz="2800" dirty="0" err="1">
                <a:solidFill>
                  <a:schemeClr val="bg1"/>
                </a:solidFill>
              </a:rPr>
              <a:t>Cappadociae</a:t>
            </a:r>
            <a:r>
              <a:rPr lang="en-US" sz="2800" dirty="0">
                <a:solidFill>
                  <a:schemeClr val="bg1"/>
                </a:solidFill>
              </a:rPr>
              <a:t>, who died AD 379 </a:t>
            </a:r>
            <a:r>
              <a:rPr lang="en-US" sz="2800" i="1" dirty="0">
                <a:solidFill>
                  <a:schemeClr val="bg1"/>
                </a:solidFill>
              </a:rPr>
              <a:t>ep</a:t>
            </a:r>
            <a:r>
              <a:rPr lang="en-US" sz="2800" dirty="0">
                <a:solidFill>
                  <a:schemeClr val="bg1"/>
                </a:solidFill>
              </a:rPr>
              <a:t>. 214.4 (3.323A; PG 32.789C), and </a:t>
            </a:r>
            <a:r>
              <a:rPr lang="en-US" sz="2800" b="1" dirty="0">
                <a:solidFill>
                  <a:srgbClr val="FFC000"/>
                </a:solidFill>
              </a:rPr>
              <a:t>Gregory of Nyssa</a:t>
            </a:r>
            <a:r>
              <a:rPr lang="en-US" sz="2800" dirty="0">
                <a:solidFill>
                  <a:schemeClr val="bg1"/>
                </a:solidFill>
              </a:rPr>
              <a:t>, who died AD 394, de </a:t>
            </a:r>
            <a:r>
              <a:rPr lang="en-US" sz="2800" i="1" dirty="0">
                <a:solidFill>
                  <a:schemeClr val="bg1"/>
                </a:solidFill>
              </a:rPr>
              <a:t>vita  </a:t>
            </a:r>
            <a:r>
              <a:rPr lang="en-US" sz="2800" i="1" dirty="0" err="1">
                <a:solidFill>
                  <a:schemeClr val="bg1"/>
                </a:solidFill>
              </a:rPr>
              <a:t>Macr</a:t>
            </a:r>
            <a:r>
              <a:rPr lang="en-US" sz="2800" dirty="0" err="1">
                <a:solidFill>
                  <a:schemeClr val="bg1"/>
                </a:solidFill>
              </a:rPr>
              <a:t>inae</a:t>
            </a:r>
            <a:r>
              <a:rPr lang="en-US" sz="2800" dirty="0">
                <a:solidFill>
                  <a:schemeClr val="bg1"/>
                </a:solidFill>
              </a:rPr>
              <a:t> (p. 385.17; PG 46.973B) use </a:t>
            </a:r>
            <a:r>
              <a:rPr lang="en-US" sz="2800" b="1" i="1" dirty="0" err="1">
                <a:solidFill>
                  <a:srgbClr val="FFC000"/>
                </a:solidFill>
              </a:rPr>
              <a:t>prosta</a:t>
            </a:r>
            <a:r>
              <a:rPr lang="en-US" sz="2800" i="1" dirty="0" err="1">
                <a:solidFill>
                  <a:srgbClr val="FFC000"/>
                </a:solidFill>
              </a:rPr>
              <a:t>t</a:t>
            </a:r>
            <a:r>
              <a:rPr lang="en-US" sz="28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2800" i="1" dirty="0" err="1">
                <a:solidFill>
                  <a:srgbClr val="FFC000"/>
                </a:solidFill>
              </a:rPr>
              <a:t>s</a:t>
            </a:r>
            <a:r>
              <a:rPr lang="en-US" sz="2800" dirty="0">
                <a:solidFill>
                  <a:schemeClr val="bg1"/>
                </a:solidFill>
              </a:rPr>
              <a:t> for “</a:t>
            </a:r>
            <a:r>
              <a:rPr lang="en-US" sz="2800" b="1" dirty="0">
                <a:solidFill>
                  <a:srgbClr val="FFC000"/>
                </a:solidFill>
              </a:rPr>
              <a:t>bishop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  <a:endParaRPr lang="en-US" sz="28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31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6. Phoebe: Leader of Many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" y="1066800"/>
            <a:ext cx="12115800" cy="5715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chemeClr val="bg1"/>
                </a:solidFill>
              </a:rPr>
              <a:t>The meaning of every other New Testament word that fits Romans 16:2 and combines “in rank before” and “stand,” is about </a:t>
            </a:r>
            <a:r>
              <a:rPr lang="en-US" sz="3000" b="1" dirty="0">
                <a:solidFill>
                  <a:srgbClr val="FFC000"/>
                </a:solidFill>
              </a:rPr>
              <a:t>leaders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200" b="1" dirty="0">
              <a:solidFill>
                <a:srgbClr val="FFC000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chemeClr val="bg1"/>
                </a:solidFill>
              </a:rPr>
              <a:t>Romans 12:8 If it [one’s gift] is </a:t>
            </a:r>
            <a:r>
              <a:rPr lang="en-US" sz="3000" b="1" dirty="0">
                <a:solidFill>
                  <a:srgbClr val="FFC000"/>
                </a:solidFill>
              </a:rPr>
              <a:t>leadership</a:t>
            </a:r>
            <a:r>
              <a:rPr lang="en-US" sz="3000" dirty="0">
                <a:solidFill>
                  <a:schemeClr val="bg1"/>
                </a:solidFill>
              </a:rPr>
              <a:t> . . . </a:t>
            </a:r>
            <a:r>
              <a:rPr lang="en-US" sz="3000" b="1" dirty="0">
                <a:solidFill>
                  <a:srgbClr val="FFC000"/>
                </a:solidFill>
              </a:rPr>
              <a:t>govern</a:t>
            </a:r>
            <a:r>
              <a:rPr lang="en-US" sz="3000" dirty="0">
                <a:solidFill>
                  <a:schemeClr val="bg1"/>
                </a:solidFill>
              </a:rPr>
              <a:t> diligently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chemeClr val="bg1"/>
                </a:solidFill>
              </a:rPr>
              <a:t>1 Thessalonians 5:12 Respect those . . . </a:t>
            </a:r>
            <a:r>
              <a:rPr lang="en-US" sz="3000" b="1" dirty="0">
                <a:solidFill>
                  <a:srgbClr val="FFC000"/>
                </a:solidFill>
              </a:rPr>
              <a:t>who are over you</a:t>
            </a:r>
            <a:r>
              <a:rPr lang="en-US" sz="3000" dirty="0">
                <a:solidFill>
                  <a:schemeClr val="bg1"/>
                </a:solidFill>
              </a:rPr>
              <a:t> in the Lord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chemeClr val="bg1"/>
                </a:solidFill>
              </a:rPr>
              <a:t>1 Timothy 5:17 The elders </a:t>
            </a:r>
            <a:r>
              <a:rPr lang="en-US" sz="3000" b="1" dirty="0">
                <a:solidFill>
                  <a:srgbClr val="FFC000"/>
                </a:solidFill>
              </a:rPr>
              <a:t>who direct </a:t>
            </a:r>
            <a:r>
              <a:rPr lang="en-US" sz="3000" b="1" dirty="0">
                <a:solidFill>
                  <a:schemeClr val="bg1"/>
                </a:solidFill>
              </a:rPr>
              <a:t>the affairs of the church</a:t>
            </a:r>
            <a:r>
              <a:rPr lang="en-US" sz="3000" dirty="0">
                <a:solidFill>
                  <a:schemeClr val="bg1"/>
                </a:solidFill>
              </a:rPr>
              <a:t> well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chemeClr val="bg1"/>
                </a:solidFill>
              </a:rPr>
              <a:t>1 Timothy 3:5 How can anyone who does not know how to </a:t>
            </a:r>
            <a:r>
              <a:rPr lang="en-US" sz="3000" b="1" dirty="0">
                <a:solidFill>
                  <a:srgbClr val="FFC000"/>
                </a:solidFill>
              </a:rPr>
              <a:t>manage</a:t>
            </a:r>
            <a:r>
              <a:rPr lang="en-US" sz="3000" dirty="0">
                <a:solidFill>
                  <a:schemeClr val="bg1"/>
                </a:solidFill>
              </a:rPr>
              <a:t> their own household nurture the church of God?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60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6. Phoebe: Leader of Many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11582400" cy="5410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In Greek literature </a:t>
            </a:r>
            <a:r>
              <a:rPr lang="en-US" sz="2800" b="1" i="1" dirty="0" err="1">
                <a:solidFill>
                  <a:srgbClr val="FFC000"/>
                </a:solidFill>
              </a:rPr>
              <a:t>prostatis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is almost invariably used of someone with a superior rank, whether a ruler, magistrate, or a Greek goddess: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5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C000"/>
                </a:solidFill>
              </a:rPr>
              <a:t>Philoxenus</a:t>
            </a:r>
            <a:r>
              <a:rPr lang="en-US" sz="2800" dirty="0">
                <a:solidFill>
                  <a:schemeClr val="bg1"/>
                </a:solidFill>
              </a:rPr>
              <a:t> (1</a:t>
            </a:r>
            <a:r>
              <a:rPr lang="en-US" sz="2800" baseline="30000" dirty="0">
                <a:solidFill>
                  <a:schemeClr val="bg1"/>
                </a:solidFill>
              </a:rPr>
              <a:t>st</a:t>
            </a:r>
            <a:r>
              <a:rPr lang="en-US" sz="2800" dirty="0">
                <a:solidFill>
                  <a:schemeClr val="bg1"/>
                </a:solidFill>
              </a:rPr>
              <a:t> century BC) describes goddess “Enyo. She is </a:t>
            </a:r>
            <a:r>
              <a:rPr lang="en-US" sz="2800" b="1" dirty="0">
                <a:solidFill>
                  <a:srgbClr val="FFC000"/>
                </a:solidFill>
              </a:rPr>
              <a:t>supreme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b="1" i="1" dirty="0" err="1">
                <a:solidFill>
                  <a:srgbClr val="FFC000"/>
                </a:solidFill>
              </a:rPr>
              <a:t>prostatis</a:t>
            </a:r>
            <a:r>
              <a:rPr lang="en-US" sz="2800" dirty="0">
                <a:solidFill>
                  <a:schemeClr val="bg1"/>
                </a:solidFill>
              </a:rPr>
              <a:t>) in war”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first century inscription: “The high-priestess and </a:t>
            </a:r>
            <a:r>
              <a:rPr lang="en-US" sz="2800" b="1" dirty="0">
                <a:solidFill>
                  <a:srgbClr val="FFC000"/>
                </a:solidFill>
              </a:rPr>
              <a:t>president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b="1" i="1" dirty="0" err="1">
                <a:solidFill>
                  <a:srgbClr val="FFC000"/>
                </a:solidFill>
              </a:rPr>
              <a:t>prostatis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800" dirty="0" err="1">
                <a:solidFill>
                  <a:schemeClr val="bg1"/>
                </a:solidFill>
              </a:rPr>
              <a:t>Tetiris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C000"/>
                </a:solidFill>
              </a:rPr>
              <a:t>Sextus</a:t>
            </a:r>
            <a:r>
              <a:rPr lang="en-US" sz="2800" dirty="0">
                <a:solidFill>
                  <a:schemeClr val="bg1"/>
                </a:solidFill>
              </a:rPr>
              <a:t> “The husband should honor his wife as </a:t>
            </a:r>
            <a:r>
              <a:rPr lang="en-US" sz="2800" b="1" dirty="0">
                <a:solidFill>
                  <a:srgbClr val="FFC000"/>
                </a:solidFill>
              </a:rPr>
              <a:t>leader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b="1" i="1" dirty="0" err="1">
                <a:solidFill>
                  <a:srgbClr val="FFC000"/>
                </a:solidFill>
              </a:rPr>
              <a:t>prostatis</a:t>
            </a:r>
            <a:r>
              <a:rPr lang="en-US" sz="2800" dirty="0">
                <a:solidFill>
                  <a:schemeClr val="bg1"/>
                </a:solidFill>
              </a:rPr>
              <a:t>) just as the woman should honor her husband as leader”</a:t>
            </a:r>
          </a:p>
        </p:txBody>
      </p:sp>
    </p:spTree>
    <p:extLst>
      <p:ext uri="{BB962C8B-B14F-4D97-AF65-F5344CB8AC3E}">
        <p14:creationId xmlns:p14="http://schemas.microsoft.com/office/powerpoint/2010/main" val="3731862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6. Phoebe: Leader of Many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11582400" cy="5410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Plutarch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i="1" dirty="0" err="1">
                <a:solidFill>
                  <a:schemeClr val="bg1"/>
                </a:solidFill>
              </a:rPr>
              <a:t>Moralia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fragment 67 ) </a:t>
            </a:r>
            <a:r>
              <a:rPr lang="en-US" i="1" dirty="0">
                <a:solidFill>
                  <a:schemeClr val="bg1"/>
                </a:solidFill>
              </a:rPr>
              <a:t>Zeus “… </a:t>
            </a:r>
            <a:r>
              <a:rPr lang="en-US" b="1" dirty="0">
                <a:solidFill>
                  <a:srgbClr val="FFC000"/>
                </a:solidFill>
              </a:rPr>
              <a:t>presiding over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b="1" i="1" dirty="0" err="1">
                <a:solidFill>
                  <a:srgbClr val="FFC000"/>
                </a:solidFill>
              </a:rPr>
              <a:t>prostatis</a:t>
            </a:r>
            <a:r>
              <a:rPr lang="en-US" dirty="0">
                <a:solidFill>
                  <a:schemeClr val="bg1"/>
                </a:solidFill>
              </a:rPr>
              <a:t>) the fruitful powers </a:t>
            </a:r>
            <a:r>
              <a:rPr lang="en-US" i="1" dirty="0">
                <a:solidFill>
                  <a:schemeClr val="bg1"/>
                </a:solidFill>
              </a:rPr>
              <a:t>of the earth”</a:t>
            </a:r>
            <a:endParaRPr lang="en-US" sz="2800" i="1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400" b="1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Atticus</a:t>
            </a:r>
            <a:r>
              <a:rPr lang="en-US" sz="2800" dirty="0">
                <a:solidFill>
                  <a:schemeClr val="bg1"/>
                </a:solidFill>
              </a:rPr>
              <a:t> “Plato demonstrated [the soul] to be the </a:t>
            </a:r>
            <a:r>
              <a:rPr lang="en-US" sz="2800" b="1" dirty="0">
                <a:solidFill>
                  <a:srgbClr val="FFC000"/>
                </a:solidFill>
              </a:rPr>
              <a:t>power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b="1" i="1" dirty="0" err="1">
                <a:solidFill>
                  <a:srgbClr val="FFC000"/>
                </a:solidFill>
              </a:rPr>
              <a:t>prostatis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800" b="1" dirty="0">
                <a:solidFill>
                  <a:srgbClr val="FFC000"/>
                </a:solidFill>
              </a:rPr>
              <a:t>presiding over </a:t>
            </a:r>
            <a:r>
              <a:rPr lang="en-US" sz="2800" dirty="0">
                <a:solidFill>
                  <a:schemeClr val="bg1"/>
                </a:solidFill>
              </a:rPr>
              <a:t>all things.” Eusebius quotes this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C000"/>
                </a:solidFill>
              </a:rPr>
              <a:t>Porphrey</a:t>
            </a:r>
            <a:r>
              <a:rPr lang="en-US" sz="2800" dirty="0">
                <a:solidFill>
                  <a:schemeClr val="bg1"/>
                </a:solidFill>
              </a:rPr>
              <a:t> “the nymphs who </a:t>
            </a:r>
            <a:r>
              <a:rPr lang="en-US" sz="2800" b="1" dirty="0">
                <a:solidFill>
                  <a:srgbClr val="FFC000"/>
                </a:solidFill>
              </a:rPr>
              <a:t>preside over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b="1" i="1" dirty="0" err="1">
                <a:solidFill>
                  <a:srgbClr val="FFC000"/>
                </a:solidFill>
              </a:rPr>
              <a:t>prostatis</a:t>
            </a:r>
            <a:r>
              <a:rPr lang="en-US" sz="2800" dirty="0">
                <a:solidFill>
                  <a:schemeClr val="bg1"/>
                </a:solidFill>
              </a:rPr>
              <a:t>) perpetually flowing streams”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Greek Magic Papyrus (PGM 36.338) calls the goddess Myrrha “the </a:t>
            </a:r>
            <a:r>
              <a:rPr lang="en-US" sz="2800" b="1" dirty="0">
                <a:solidFill>
                  <a:srgbClr val="FFC000"/>
                </a:solidFill>
              </a:rPr>
              <a:t>overseer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b="1" i="1" dirty="0" err="1">
                <a:solidFill>
                  <a:srgbClr val="FFC000"/>
                </a:solidFill>
              </a:rPr>
              <a:t>prostatis</a:t>
            </a:r>
            <a:r>
              <a:rPr lang="en-US" sz="2800" dirty="0">
                <a:solidFill>
                  <a:schemeClr val="bg1"/>
                </a:solidFill>
              </a:rPr>
              <a:t>) of Anubis and the guide of Isis”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90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6. Phoebe: Leader of Many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11582400" cy="5410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C000"/>
                </a:solidFill>
              </a:rPr>
              <a:t>Aelius Aristides </a:t>
            </a:r>
            <a:r>
              <a:rPr lang="en-US" sz="3200" dirty="0">
                <a:solidFill>
                  <a:schemeClr val="bg1"/>
                </a:solidFill>
              </a:rPr>
              <a:t>“she is the mightiest over everyone and victorious in everything … She is the guardian and </a:t>
            </a:r>
            <a:r>
              <a:rPr lang="en-US" sz="3200" b="1" dirty="0">
                <a:solidFill>
                  <a:srgbClr val="FFC000"/>
                </a:solidFill>
              </a:rPr>
              <a:t>sovereign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b="1" i="1" dirty="0" err="1">
                <a:solidFill>
                  <a:srgbClr val="FFC000"/>
                </a:solidFill>
              </a:rPr>
              <a:t>prostatis</a:t>
            </a:r>
            <a:r>
              <a:rPr lang="en-US" sz="3200" dirty="0">
                <a:solidFill>
                  <a:schemeClr val="bg1"/>
                </a:solidFill>
              </a:rPr>
              <a:t>)”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C000"/>
                </a:solidFill>
              </a:rPr>
              <a:t>Pseudo-</a:t>
            </a:r>
            <a:r>
              <a:rPr lang="en-US" sz="3200" b="1" dirty="0" err="1">
                <a:solidFill>
                  <a:srgbClr val="FFC000"/>
                </a:solidFill>
              </a:rPr>
              <a:t>Lucianus</a:t>
            </a:r>
            <a:r>
              <a:rPr lang="en-US" sz="3200" dirty="0">
                <a:solidFill>
                  <a:schemeClr val="bg1"/>
                </a:solidFill>
              </a:rPr>
              <a:t> “each goddess is a </a:t>
            </a:r>
            <a:r>
              <a:rPr lang="en-US" sz="3200" b="1" dirty="0">
                <a:solidFill>
                  <a:srgbClr val="FFC000"/>
                </a:solidFill>
              </a:rPr>
              <a:t>sovereign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rgbClr val="FFC000"/>
                </a:solidFill>
              </a:rPr>
              <a:t>over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b="1" i="1" dirty="0" err="1">
                <a:solidFill>
                  <a:srgbClr val="FFC000"/>
                </a:solidFill>
              </a:rPr>
              <a:t>prostatis</a:t>
            </a:r>
            <a:r>
              <a:rPr lang="en-US" sz="3200" dirty="0">
                <a:solidFill>
                  <a:schemeClr val="bg1"/>
                </a:solidFill>
              </a:rPr>
              <a:t>) one particular thing and never quarrels with another over her sphere of power”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Some uses of </a:t>
            </a:r>
            <a:r>
              <a:rPr lang="en-US" sz="3200" b="1" i="1" dirty="0" err="1">
                <a:solidFill>
                  <a:srgbClr val="FFC000"/>
                </a:solidFill>
              </a:rPr>
              <a:t>prostatis</a:t>
            </a:r>
            <a:r>
              <a:rPr lang="en-US" sz="3200" b="1" i="1" dirty="0">
                <a:solidFill>
                  <a:srgbClr val="FFC0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refer to a </a:t>
            </a:r>
            <a:r>
              <a:rPr lang="en-US" sz="3200" b="1" dirty="0">
                <a:solidFill>
                  <a:srgbClr val="FFC000"/>
                </a:solidFill>
              </a:rPr>
              <a:t>leader who protects</a:t>
            </a:r>
            <a:r>
              <a:rPr lang="en-US" sz="3200" dirty="0">
                <a:solidFill>
                  <a:schemeClr val="bg1"/>
                </a:solidFill>
              </a:rPr>
              <a:t>, but this appears always to describe a leader</a:t>
            </a:r>
          </a:p>
        </p:txBody>
      </p:sp>
    </p:spTree>
    <p:extLst>
      <p:ext uri="{BB962C8B-B14F-4D97-AF65-F5344CB8AC3E}">
        <p14:creationId xmlns:p14="http://schemas.microsoft.com/office/powerpoint/2010/main" val="2106538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6. Phoebe: Leader of Many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11582400" cy="5410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rgbClr val="FFC000"/>
                </a:solidFill>
              </a:rPr>
              <a:t>Appian of Alexandria </a:t>
            </a:r>
            <a:r>
              <a:rPr lang="en-US" sz="2800" dirty="0">
                <a:solidFill>
                  <a:schemeClr val="bg1"/>
                </a:solidFill>
              </a:rPr>
              <a:t>(AD 95–165) </a:t>
            </a:r>
            <a:r>
              <a:rPr lang="en-US" sz="2800" i="1" dirty="0">
                <a:solidFill>
                  <a:schemeClr val="bg1"/>
                </a:solidFill>
              </a:rPr>
              <a:t>Roman History, The Civil Wars</a:t>
            </a:r>
            <a:r>
              <a:rPr lang="en-US" sz="2800" dirty="0">
                <a:solidFill>
                  <a:schemeClr val="bg1"/>
                </a:solidFill>
              </a:rPr>
              <a:t> 1.1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they created a magistrate for their </a:t>
            </a:r>
            <a:r>
              <a:rPr lang="en-US" sz="3200" b="1" dirty="0">
                <a:solidFill>
                  <a:srgbClr val="FFC000"/>
                </a:solidFill>
              </a:rPr>
              <a:t>protection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b="1" i="1" dirty="0" err="1">
                <a:solidFill>
                  <a:srgbClr val="FFC000"/>
                </a:solidFill>
              </a:rPr>
              <a:t>prostatis</a:t>
            </a:r>
            <a:r>
              <a:rPr lang="en-US" sz="3200" dirty="0">
                <a:solidFill>
                  <a:schemeClr val="bg1"/>
                </a:solidFill>
              </a:rPr>
              <a:t>) and</a:t>
            </a:r>
          </a:p>
          <a:p>
            <a:r>
              <a:rPr lang="en-US" sz="3200" dirty="0">
                <a:solidFill>
                  <a:schemeClr val="bg1"/>
                </a:solidFill>
              </a:rPr>
              <a:t> called him the </a:t>
            </a:r>
            <a:r>
              <a:rPr lang="en-US" sz="3200" b="1" dirty="0">
                <a:solidFill>
                  <a:srgbClr val="FFC000"/>
                </a:solidFill>
              </a:rPr>
              <a:t>tribune</a:t>
            </a:r>
            <a:r>
              <a:rPr lang="en-US" sz="3200" dirty="0">
                <a:solidFill>
                  <a:schemeClr val="bg1"/>
                </a:solidFill>
              </a:rPr>
              <a:t> of the plebs, to serve especially as a</a:t>
            </a:r>
          </a:p>
          <a:p>
            <a:r>
              <a:rPr lang="en-US" sz="3200" dirty="0">
                <a:solidFill>
                  <a:schemeClr val="bg1"/>
                </a:solidFill>
              </a:rPr>
              <a:t> check upon the consuls, who were chosen by the Senate, so</a:t>
            </a:r>
          </a:p>
          <a:p>
            <a:r>
              <a:rPr lang="en-US" sz="3200" dirty="0">
                <a:solidFill>
                  <a:schemeClr val="bg1"/>
                </a:solidFill>
              </a:rPr>
              <a:t> that the </a:t>
            </a:r>
            <a:r>
              <a:rPr lang="en-US" sz="3200" b="1" dirty="0">
                <a:solidFill>
                  <a:srgbClr val="FFC000"/>
                </a:solidFill>
              </a:rPr>
              <a:t>political power </a:t>
            </a:r>
            <a:r>
              <a:rPr lang="en-US" sz="3200" dirty="0">
                <a:solidFill>
                  <a:schemeClr val="bg1"/>
                </a:solidFill>
              </a:rPr>
              <a:t>should not be exclusively in their</a:t>
            </a:r>
          </a:p>
          <a:p>
            <a:r>
              <a:rPr lang="en-US" sz="3200" dirty="0">
                <a:solidFill>
                  <a:schemeClr val="bg1"/>
                </a:solidFill>
              </a:rPr>
              <a:t> hands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rgbClr val="FFC000"/>
                </a:solidFill>
              </a:rPr>
              <a:t>Heraclitus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i="1" dirty="0" err="1">
                <a:solidFill>
                  <a:schemeClr val="bg1"/>
                </a:solidFill>
              </a:rPr>
              <a:t>Allegoriae</a:t>
            </a:r>
            <a:r>
              <a:rPr lang="en-US" sz="3200" dirty="0">
                <a:solidFill>
                  <a:schemeClr val="bg1"/>
                </a:solidFill>
              </a:rPr>
              <a:t> 77: She is the </a:t>
            </a:r>
            <a:r>
              <a:rPr lang="en-US" sz="3200" b="1" dirty="0">
                <a:solidFill>
                  <a:srgbClr val="FFC000"/>
                </a:solidFill>
              </a:rPr>
              <a:t>protectress</a:t>
            </a:r>
            <a:r>
              <a:rPr lang="en-US" sz="3200" dirty="0">
                <a:solidFill>
                  <a:schemeClr val="bg1"/>
                </a:solidFill>
              </a:rPr>
              <a:t> of words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“Athena the goddess, </a:t>
            </a:r>
            <a:r>
              <a:rPr lang="en-US" sz="3200" b="1" dirty="0">
                <a:solidFill>
                  <a:srgbClr val="FFC000"/>
                </a:solidFill>
              </a:rPr>
              <a:t>protector</a:t>
            </a:r>
            <a:r>
              <a:rPr lang="en-US" sz="3200" dirty="0">
                <a:solidFill>
                  <a:schemeClr val="bg1"/>
                </a:solidFill>
              </a:rPr>
              <a:t> of the city” </a:t>
            </a:r>
          </a:p>
        </p:txBody>
      </p:sp>
    </p:spTree>
    <p:extLst>
      <p:ext uri="{BB962C8B-B14F-4D97-AF65-F5344CB8AC3E}">
        <p14:creationId xmlns:p14="http://schemas.microsoft.com/office/powerpoint/2010/main" val="1055012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BDAG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11582400" cy="5410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300" b="1" dirty="0">
                <a:solidFill>
                  <a:srgbClr val="FFC000"/>
                </a:solidFill>
              </a:rPr>
              <a:t>BDAG</a:t>
            </a:r>
            <a:r>
              <a:rPr lang="en-US" sz="3300" dirty="0">
                <a:solidFill>
                  <a:schemeClr val="bg1"/>
                </a:solidFill>
              </a:rPr>
              <a:t> defines </a:t>
            </a:r>
            <a:r>
              <a:rPr lang="en-US" sz="3300" b="1" i="1" dirty="0" err="1">
                <a:solidFill>
                  <a:srgbClr val="FFC000"/>
                </a:solidFill>
              </a:rPr>
              <a:t>prostatis</a:t>
            </a:r>
            <a:r>
              <a:rPr lang="en-US" sz="3300" b="1" i="1" dirty="0">
                <a:solidFill>
                  <a:schemeClr val="bg1"/>
                </a:solidFill>
              </a:rPr>
              <a:t>: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300" i="1" dirty="0">
                <a:solidFill>
                  <a:schemeClr val="bg1"/>
                </a:solidFill>
              </a:rPr>
              <a:t> “</a:t>
            </a:r>
            <a:r>
              <a:rPr lang="en-US" sz="3300" b="1" i="1" dirty="0">
                <a:solidFill>
                  <a:srgbClr val="FFC000"/>
                </a:solidFill>
              </a:rPr>
              <a:t>a woman in a supportive role</a:t>
            </a:r>
            <a:r>
              <a:rPr lang="en-US" sz="3300" i="1" dirty="0">
                <a:solidFill>
                  <a:srgbClr val="FFC000"/>
                </a:solidFill>
              </a:rPr>
              <a:t>, patron, benefactor</a:t>
            </a:r>
            <a:r>
              <a:rPr lang="en-US" sz="3300" i="1" dirty="0">
                <a:solidFill>
                  <a:schemeClr val="bg1"/>
                </a:solidFill>
              </a:rPr>
              <a:t>”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300" dirty="0">
                <a:solidFill>
                  <a:schemeClr val="bg1"/>
                </a:solidFill>
              </a:rPr>
              <a:t>No examples BDAG cites justifies “woman in a supportive role” or benefactor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300" dirty="0">
                <a:solidFill>
                  <a:schemeClr val="bg1"/>
                </a:solidFill>
              </a:rPr>
              <a:t>The evidence BDAG cites for patron refers to people with </a:t>
            </a:r>
            <a:r>
              <a:rPr lang="en-US" sz="3300" dirty="0">
                <a:solidFill>
                  <a:srgbClr val="FFC000"/>
                </a:solidFill>
              </a:rPr>
              <a:t>oversight</a:t>
            </a:r>
            <a:r>
              <a:rPr lang="en-US" sz="3300" dirty="0">
                <a:solidFill>
                  <a:schemeClr val="bg1"/>
                </a:solidFill>
              </a:rPr>
              <a:t> over others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300" b="1" dirty="0">
                <a:solidFill>
                  <a:srgbClr val="FFC000"/>
                </a:solidFill>
              </a:rPr>
              <a:t>None</a:t>
            </a:r>
            <a:r>
              <a:rPr lang="en-US" sz="3300" dirty="0">
                <a:solidFill>
                  <a:schemeClr val="bg1"/>
                </a:solidFill>
              </a:rPr>
              <a:t> of them specify a </a:t>
            </a:r>
            <a:r>
              <a:rPr lang="en-US" sz="3300" b="1" dirty="0">
                <a:solidFill>
                  <a:srgbClr val="FFC000"/>
                </a:solidFill>
              </a:rPr>
              <a:t>patron-client</a:t>
            </a:r>
            <a:r>
              <a:rPr lang="en-US" sz="3300" dirty="0">
                <a:solidFill>
                  <a:schemeClr val="bg1"/>
                </a:solidFill>
              </a:rPr>
              <a:t> relationship or a patron who is not a leader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chemeClr val="bg1"/>
                </a:solidFill>
              </a:rPr>
              <a:t>All BDAG </a:t>
            </a:r>
            <a:r>
              <a:rPr lang="en-US" sz="3000" b="1" i="1" dirty="0" err="1">
                <a:solidFill>
                  <a:srgbClr val="FFC000"/>
                </a:solidFill>
              </a:rPr>
              <a:t>prostatis</a:t>
            </a:r>
            <a:r>
              <a:rPr lang="en-US" sz="3000" dirty="0">
                <a:solidFill>
                  <a:schemeClr val="bg1"/>
                </a:solidFill>
              </a:rPr>
              <a:t> citations refer to leaders or leaders that protect:</a:t>
            </a:r>
          </a:p>
        </p:txBody>
      </p:sp>
    </p:spTree>
    <p:extLst>
      <p:ext uri="{BB962C8B-B14F-4D97-AF65-F5344CB8AC3E}">
        <p14:creationId xmlns:p14="http://schemas.microsoft.com/office/powerpoint/2010/main" val="1967026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BDAG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115824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AutoNum type="arabicPeriod"/>
              <a:defRPr/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Lucius </a:t>
            </a:r>
            <a:r>
              <a:rPr lang="en-US" sz="2800" b="1" dirty="0" err="1">
                <a:solidFill>
                  <a:srgbClr val="FFC000"/>
                </a:solidFill>
              </a:rPr>
              <a:t>Annaeus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Cornutus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refers to Athena, the goddess of war: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“for intelligence should be made the </a:t>
            </a:r>
            <a:r>
              <a:rPr lang="en-US" sz="2800" b="1" dirty="0">
                <a:solidFill>
                  <a:srgbClr val="FFC000"/>
                </a:solidFill>
              </a:rPr>
              <a:t>guard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b="1" i="1" dirty="0" err="1">
                <a:solidFill>
                  <a:srgbClr val="FFC000"/>
                </a:solidFill>
              </a:rPr>
              <a:t>prostatis</a:t>
            </a:r>
            <a:r>
              <a:rPr lang="en-US" sz="2800" dirty="0">
                <a:solidFill>
                  <a:schemeClr val="bg1"/>
                </a:solidFill>
              </a:rPr>
              <a:t>) of city and home and the whole of life”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2. </a:t>
            </a:r>
            <a:r>
              <a:rPr lang="en-US" sz="2800" b="1" dirty="0">
                <a:solidFill>
                  <a:srgbClr val="FFC000"/>
                </a:solidFill>
              </a:rPr>
              <a:t>Lucian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i="1" dirty="0">
                <a:solidFill>
                  <a:schemeClr val="bg1"/>
                </a:solidFill>
              </a:rPr>
              <a:t>Bis </a:t>
            </a:r>
            <a:r>
              <a:rPr lang="en-US" sz="2800" i="1" dirty="0" err="1">
                <a:solidFill>
                  <a:schemeClr val="bg1"/>
                </a:solidFill>
              </a:rPr>
              <a:t>Accus</a:t>
            </a:r>
            <a:r>
              <a:rPr lang="en-US" sz="2800" dirty="0">
                <a:solidFill>
                  <a:schemeClr val="bg1"/>
                </a:solidFill>
              </a:rPr>
              <a:t>. 29 “all men write me their </a:t>
            </a:r>
            <a:r>
              <a:rPr lang="en-US" sz="2800" b="1" dirty="0">
                <a:solidFill>
                  <a:srgbClr val="FFC000"/>
                </a:solidFill>
              </a:rPr>
              <a:t>protectress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b="1" i="1" dirty="0" err="1">
                <a:solidFill>
                  <a:srgbClr val="FFC000"/>
                </a:solidFill>
              </a:rPr>
              <a:t>prostatis</a:t>
            </a:r>
            <a:r>
              <a:rPr lang="en-US" sz="2800" dirty="0">
                <a:solidFill>
                  <a:schemeClr val="bg1"/>
                </a:solidFill>
              </a:rPr>
              <a:t>)”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3. </a:t>
            </a:r>
            <a:r>
              <a:rPr lang="en-US" sz="2800" b="1" dirty="0">
                <a:solidFill>
                  <a:srgbClr val="FFC000"/>
                </a:solidFill>
              </a:rPr>
              <a:t>Cassius </a:t>
            </a:r>
            <a:r>
              <a:rPr lang="en-US" sz="2800" b="1" dirty="0" err="1">
                <a:solidFill>
                  <a:srgbClr val="FFC000"/>
                </a:solidFill>
              </a:rPr>
              <a:t>Dio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i="1" dirty="0">
                <a:solidFill>
                  <a:schemeClr val="bg1"/>
                </a:solidFill>
              </a:rPr>
              <a:t>Roman History </a:t>
            </a:r>
            <a:r>
              <a:rPr lang="en-US" sz="2800" dirty="0">
                <a:solidFill>
                  <a:schemeClr val="bg1"/>
                </a:solidFill>
              </a:rPr>
              <a:t>42.39.1: “They declared her queen and proceeded to prosecute the war more vigorously, inasmuch as they now had as </a:t>
            </a:r>
            <a:r>
              <a:rPr lang="en-US" sz="2800" b="1" dirty="0">
                <a:solidFill>
                  <a:srgbClr val="FFC000"/>
                </a:solidFill>
              </a:rPr>
              <a:t>leader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b="1" i="1" dirty="0" err="1">
                <a:solidFill>
                  <a:srgbClr val="FFC000"/>
                </a:solidFill>
              </a:rPr>
              <a:t>prostatis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800" i="1" dirty="0">
                <a:solidFill>
                  <a:schemeClr val="bg1"/>
                </a:solidFill>
              </a:rPr>
              <a:t>a representative of the family of the Ptolemies”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78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BDAG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" y="1143000"/>
            <a:ext cx="118110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800" i="1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100" dirty="0">
                <a:solidFill>
                  <a:schemeClr val="bg1"/>
                </a:solidFill>
              </a:rPr>
              <a:t>4. a </a:t>
            </a:r>
            <a:r>
              <a:rPr lang="en-US" sz="3100" b="1" dirty="0">
                <a:solidFill>
                  <a:srgbClr val="FFC000"/>
                </a:solidFill>
              </a:rPr>
              <a:t>Greek Magic Papyrus </a:t>
            </a:r>
            <a:r>
              <a:rPr lang="en-US" sz="3100" dirty="0">
                <a:solidFill>
                  <a:schemeClr val="bg1"/>
                </a:solidFill>
              </a:rPr>
              <a:t>(PGM 36.338) calls the goddess Myrrha “the </a:t>
            </a:r>
            <a:r>
              <a:rPr lang="en-US" sz="3100" b="1" dirty="0">
                <a:solidFill>
                  <a:srgbClr val="FFC000"/>
                </a:solidFill>
              </a:rPr>
              <a:t>overseer </a:t>
            </a:r>
            <a:r>
              <a:rPr lang="en-US" sz="3100" dirty="0">
                <a:solidFill>
                  <a:schemeClr val="bg1"/>
                </a:solidFill>
              </a:rPr>
              <a:t>(</a:t>
            </a:r>
            <a:r>
              <a:rPr lang="en-US" sz="3100" b="1" i="1" dirty="0" err="1">
                <a:solidFill>
                  <a:srgbClr val="FFC000"/>
                </a:solidFill>
              </a:rPr>
              <a:t>prostatis</a:t>
            </a:r>
            <a:r>
              <a:rPr lang="en-US" sz="3100" dirty="0">
                <a:solidFill>
                  <a:schemeClr val="bg1"/>
                </a:solidFill>
              </a:rPr>
              <a:t>) of Anubis and the guide of Isis”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100" dirty="0">
                <a:solidFill>
                  <a:schemeClr val="bg1"/>
                </a:solidFill>
              </a:rPr>
              <a:t>None of these four BDAG’s citations of </a:t>
            </a:r>
            <a:r>
              <a:rPr lang="en-US" sz="3100" b="1" i="1" dirty="0" err="1">
                <a:solidFill>
                  <a:srgbClr val="FFC000"/>
                </a:solidFill>
              </a:rPr>
              <a:t>prostatis</a:t>
            </a:r>
            <a:r>
              <a:rPr lang="en-US" sz="3100" b="1" i="1" dirty="0">
                <a:solidFill>
                  <a:srgbClr val="FFC000"/>
                </a:solidFill>
              </a:rPr>
              <a:t> </a:t>
            </a:r>
            <a:r>
              <a:rPr lang="en-US" sz="3100" i="1" dirty="0">
                <a:solidFill>
                  <a:schemeClr val="bg1"/>
                </a:solidFill>
              </a:rPr>
              <a:t>can possibly mean “</a:t>
            </a:r>
            <a:r>
              <a:rPr lang="en-US" sz="3100" b="1" i="1" dirty="0">
                <a:solidFill>
                  <a:schemeClr val="bg1"/>
                </a:solidFill>
              </a:rPr>
              <a:t>a woman in a supportive role</a:t>
            </a:r>
            <a:r>
              <a:rPr lang="en-US" sz="3100" i="1" dirty="0">
                <a:solidFill>
                  <a:schemeClr val="bg1"/>
                </a:solidFill>
              </a:rPr>
              <a:t>, patron, [or] benefactor”</a:t>
            </a:r>
            <a:r>
              <a:rPr lang="en-US" sz="3100" dirty="0">
                <a:solidFill>
                  <a:schemeClr val="bg1"/>
                </a:solidFill>
              </a:rPr>
              <a:t>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100" b="1" dirty="0">
                <a:solidFill>
                  <a:srgbClr val="FFC000"/>
                </a:solidFill>
              </a:rPr>
              <a:t>BDAG</a:t>
            </a:r>
            <a:r>
              <a:rPr lang="en-US" sz="3100" dirty="0">
                <a:solidFill>
                  <a:schemeClr val="bg1"/>
                </a:solidFill>
              </a:rPr>
              <a:t> alleges that “The masc. </a:t>
            </a:r>
            <a:r>
              <a:rPr lang="en-US" sz="3100" b="1" i="1" dirty="0" err="1">
                <a:solidFill>
                  <a:srgbClr val="FFC000"/>
                </a:solidFill>
              </a:rPr>
              <a:t>prosta</a:t>
            </a:r>
            <a:r>
              <a:rPr lang="en-US" sz="3100" i="1" dirty="0" err="1">
                <a:solidFill>
                  <a:srgbClr val="FFC000"/>
                </a:solidFill>
              </a:rPr>
              <a:t>t</a:t>
            </a:r>
            <a:r>
              <a:rPr lang="en-US" sz="31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3100" i="1" dirty="0" err="1">
                <a:solidFill>
                  <a:srgbClr val="FFC000"/>
                </a:solidFill>
              </a:rPr>
              <a:t>s</a:t>
            </a:r>
            <a:r>
              <a:rPr lang="en-US" sz="3100" dirty="0">
                <a:solidFill>
                  <a:schemeClr val="bg1"/>
                </a:solidFill>
              </a:rPr>
              <a:t> … is found w. this </a:t>
            </a:r>
            <a:r>
              <a:rPr lang="en-US" sz="3100" dirty="0" err="1">
                <a:solidFill>
                  <a:schemeClr val="bg1"/>
                </a:solidFill>
              </a:rPr>
              <a:t>mng</a:t>
            </a:r>
            <a:r>
              <a:rPr lang="en-US" sz="3100" dirty="0">
                <a:solidFill>
                  <a:schemeClr val="bg1"/>
                </a:solidFill>
              </a:rPr>
              <a:t>. in Israelite [</a:t>
            </a:r>
            <a:r>
              <a:rPr lang="en-US" sz="3100" dirty="0" err="1">
                <a:solidFill>
                  <a:schemeClr val="bg1"/>
                </a:solidFill>
              </a:rPr>
              <a:t>Schürer</a:t>
            </a:r>
            <a:r>
              <a:rPr lang="en-US" sz="3100" dirty="0">
                <a:solidFill>
                  <a:schemeClr val="bg1"/>
                </a:solidFill>
              </a:rPr>
              <a:t> III, 102] as well as in </a:t>
            </a:r>
            <a:r>
              <a:rPr lang="en-US" sz="3100" dirty="0" err="1">
                <a:solidFill>
                  <a:schemeClr val="bg1"/>
                </a:solidFill>
              </a:rPr>
              <a:t>polyth</a:t>
            </a:r>
            <a:r>
              <a:rPr lang="en-US" sz="3100" dirty="0">
                <a:solidFill>
                  <a:schemeClr val="bg1"/>
                </a:solidFill>
              </a:rPr>
              <a:t>.… religious circles</a:t>
            </a:r>
            <a:r>
              <a:rPr lang="en-US" sz="2800" dirty="0">
                <a:solidFill>
                  <a:schemeClr val="bg1"/>
                </a:solidFill>
              </a:rPr>
              <a:t>”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6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Phoebe, Deacon of the church of </a:t>
            </a:r>
            <a:r>
              <a:rPr lang="en-US" alt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Cenchreae</a:t>
            </a: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and leader of many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447800"/>
            <a:ext cx="11582400" cy="53340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alt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16:6</a:t>
            </a:r>
            <a:r>
              <a:rPr lang="en-US" alt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sz="3200" b="1" dirty="0">
                <a:solidFill>
                  <a:srgbClr val="FFC000"/>
                </a:solidFill>
              </a:rPr>
              <a:t>Mary</a:t>
            </a:r>
            <a:r>
              <a:rPr lang="en-US" sz="3200" dirty="0">
                <a:solidFill>
                  <a:schemeClr val="bg1"/>
                </a:solidFill>
              </a:rPr>
              <a:t> “who has worked very hard among you”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</a:rPr>
              <a:t>16:7 </a:t>
            </a:r>
            <a:r>
              <a:rPr lang="en-US" sz="3200" dirty="0">
                <a:solidFill>
                  <a:schemeClr val="bg1"/>
                </a:solidFill>
              </a:rPr>
              <a:t>Andronicus and </a:t>
            </a:r>
            <a:r>
              <a:rPr lang="en-US" sz="3200" b="1" dirty="0" err="1">
                <a:solidFill>
                  <a:srgbClr val="FFC000"/>
                </a:solidFill>
              </a:rPr>
              <a:t>Junia</a:t>
            </a:r>
            <a:r>
              <a:rPr lang="en-US" sz="3200" dirty="0">
                <a:solidFill>
                  <a:schemeClr val="bg1"/>
                </a:solidFill>
              </a:rPr>
              <a:t> “</a:t>
            </a:r>
            <a:r>
              <a:rPr lang="en-US" sz="3200" b="1" dirty="0">
                <a:solidFill>
                  <a:srgbClr val="FFC000"/>
                </a:solidFill>
              </a:rPr>
              <a:t>outstanding among the apostles</a:t>
            </a:r>
            <a:r>
              <a:rPr lang="en-US" sz="3200" dirty="0">
                <a:solidFill>
                  <a:schemeClr val="bg1"/>
                </a:solidFill>
              </a:rPr>
              <a:t>” 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16.12</a:t>
            </a:r>
            <a:r>
              <a:rPr lang="en-US" alt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</a:rPr>
              <a:t>Tryphaena</a:t>
            </a:r>
            <a:r>
              <a:rPr lang="en-US" sz="3200" dirty="0">
                <a:solidFill>
                  <a:schemeClr val="bg1"/>
                </a:solidFill>
              </a:rPr>
              <a:t> and </a:t>
            </a:r>
            <a:r>
              <a:rPr lang="en-US" sz="3200" b="1" dirty="0">
                <a:solidFill>
                  <a:srgbClr val="FFC000"/>
                </a:solidFill>
              </a:rPr>
              <a:t>Tryphosa</a:t>
            </a:r>
            <a:r>
              <a:rPr lang="en-US" sz="3200" dirty="0">
                <a:solidFill>
                  <a:schemeClr val="bg1"/>
                </a:solidFill>
              </a:rPr>
              <a:t>, “co-workers in the Lord” 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16:12</a:t>
            </a:r>
            <a:r>
              <a:rPr lang="en-US" alt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 beloved </a:t>
            </a:r>
            <a:r>
              <a:rPr lang="en-US" sz="3200" b="1" dirty="0">
                <a:solidFill>
                  <a:srgbClr val="FFC000"/>
                </a:solidFill>
              </a:rPr>
              <a:t>Persis</a:t>
            </a:r>
            <a:r>
              <a:rPr lang="en-US" sz="3200" dirty="0">
                <a:solidFill>
                  <a:schemeClr val="bg1"/>
                </a:solidFill>
              </a:rPr>
              <a:t>, “who has worked hard in the Lord” </a:t>
            </a:r>
            <a:endParaRPr lang="en-US" alt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1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BDAG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676400"/>
            <a:ext cx="115824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But </a:t>
            </a:r>
            <a:r>
              <a:rPr lang="en-US" sz="2800" b="1" dirty="0">
                <a:solidFill>
                  <a:srgbClr val="FFC000"/>
                </a:solidFill>
              </a:rPr>
              <a:t>none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of BDAG’s following citations of </a:t>
            </a:r>
            <a:r>
              <a:rPr lang="en-US" sz="2800" b="1" i="1" dirty="0" err="1">
                <a:solidFill>
                  <a:srgbClr val="FFC000"/>
                </a:solidFill>
              </a:rPr>
              <a:t>prosta</a:t>
            </a:r>
            <a:r>
              <a:rPr lang="en-US" sz="2800" i="1" dirty="0" err="1">
                <a:solidFill>
                  <a:srgbClr val="FFC000"/>
                </a:solidFill>
              </a:rPr>
              <a:t>t</a:t>
            </a:r>
            <a:r>
              <a:rPr lang="en-US" sz="28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2800" i="1" dirty="0" err="1">
                <a:solidFill>
                  <a:srgbClr val="FFC000"/>
                </a:solidFill>
              </a:rPr>
              <a:t>s</a:t>
            </a:r>
            <a:r>
              <a:rPr lang="en-US" sz="2800" b="1" i="1" dirty="0">
                <a:solidFill>
                  <a:srgbClr val="FFC000"/>
                </a:solidFill>
              </a:rPr>
              <a:t> </a:t>
            </a:r>
            <a:r>
              <a:rPr lang="en-US" sz="2800" i="1" dirty="0">
                <a:solidFill>
                  <a:schemeClr val="bg1"/>
                </a:solidFill>
              </a:rPr>
              <a:t>mean “</a:t>
            </a:r>
            <a:r>
              <a:rPr lang="en-US" sz="2800" b="1" dirty="0">
                <a:solidFill>
                  <a:srgbClr val="FFC000"/>
                </a:solidFill>
              </a:rPr>
              <a:t>a woman in a supportive role</a:t>
            </a:r>
            <a:r>
              <a:rPr lang="en-US" sz="2800" dirty="0">
                <a:solidFill>
                  <a:schemeClr val="bg1"/>
                </a:solidFill>
              </a:rPr>
              <a:t>” or “</a:t>
            </a:r>
            <a:r>
              <a:rPr lang="en-US" sz="2800" b="1" dirty="0">
                <a:solidFill>
                  <a:srgbClr val="FFC000"/>
                </a:solidFill>
              </a:rPr>
              <a:t>benefactor</a:t>
            </a:r>
            <a:r>
              <a:rPr lang="en-US" sz="2800" dirty="0">
                <a:solidFill>
                  <a:schemeClr val="bg1"/>
                </a:solidFill>
              </a:rPr>
              <a:t>”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Its references to “</a:t>
            </a:r>
            <a:r>
              <a:rPr lang="en-US" sz="2800" b="1" dirty="0">
                <a:solidFill>
                  <a:srgbClr val="FFC000"/>
                </a:solidFill>
              </a:rPr>
              <a:t>patron</a:t>
            </a:r>
            <a:r>
              <a:rPr lang="en-US" sz="2800" dirty="0">
                <a:solidFill>
                  <a:schemeClr val="bg1"/>
                </a:solidFill>
              </a:rPr>
              <a:t>” are to leaders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Schürer</a:t>
            </a:r>
            <a:r>
              <a:rPr lang="en-US" sz="2800" dirty="0">
                <a:solidFill>
                  <a:schemeClr val="bg1"/>
                </a:solidFill>
              </a:rPr>
              <a:t> does state on 3:25–26 that an inscription </a:t>
            </a:r>
          </a:p>
          <a:p>
            <a:r>
              <a:rPr lang="en-US" sz="2800" dirty="0">
                <a:solidFill>
                  <a:schemeClr val="bg1"/>
                </a:solidFill>
              </a:rPr>
              <a:t>“Contains the names and functions of persons who contributed to something … including a female patroness (</a:t>
            </a:r>
            <a:r>
              <a:rPr lang="en-US" sz="2800" b="1" i="1" dirty="0" err="1">
                <a:solidFill>
                  <a:srgbClr val="FFC000"/>
                </a:solidFill>
              </a:rPr>
              <a:t>prosta</a:t>
            </a:r>
            <a:r>
              <a:rPr lang="en-US" sz="2800" i="1" dirty="0" err="1">
                <a:solidFill>
                  <a:srgbClr val="FFC000"/>
                </a:solidFill>
              </a:rPr>
              <a:t>t</a:t>
            </a:r>
            <a:r>
              <a:rPr lang="en-US" sz="28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2800" i="1" dirty="0" err="1">
                <a:solidFill>
                  <a:srgbClr val="FFC000"/>
                </a:solidFill>
              </a:rPr>
              <a:t>s</a:t>
            </a:r>
            <a:r>
              <a:rPr lang="en-US" sz="2800" dirty="0">
                <a:solidFill>
                  <a:schemeClr val="bg1"/>
                </a:solidFill>
              </a:rPr>
              <a:t>) named </a:t>
            </a:r>
            <a:r>
              <a:rPr lang="en-US" sz="2800" dirty="0" err="1">
                <a:solidFill>
                  <a:schemeClr val="bg1"/>
                </a:solidFill>
              </a:rPr>
              <a:t>Iael</a:t>
            </a:r>
            <a:r>
              <a:rPr lang="en-US" sz="2800" dirty="0">
                <a:solidFill>
                  <a:schemeClr val="bg1"/>
                </a:solidFill>
              </a:rPr>
              <a:t>,   with her son </a:t>
            </a:r>
            <a:r>
              <a:rPr lang="en-US" sz="2800" dirty="0" err="1">
                <a:solidFill>
                  <a:schemeClr val="bg1"/>
                </a:solidFill>
              </a:rPr>
              <a:t>Iosousa</a:t>
            </a:r>
            <a:r>
              <a:rPr lang="en-US" sz="2800" dirty="0">
                <a:solidFill>
                  <a:schemeClr val="bg1"/>
                </a:solidFill>
              </a:rPr>
              <a:t>, a ruler (</a:t>
            </a:r>
            <a:r>
              <a:rPr lang="en-US" sz="2800" b="1" i="1" dirty="0" err="1">
                <a:solidFill>
                  <a:srgbClr val="FFC000"/>
                </a:solidFill>
              </a:rPr>
              <a:t>arch</a:t>
            </a:r>
            <a:r>
              <a:rPr lang="en-US" sz="2800" b="1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ō</a:t>
            </a:r>
            <a:r>
              <a:rPr lang="en-US" sz="2800" b="1" i="1" dirty="0" err="1">
                <a:solidFill>
                  <a:srgbClr val="FFC000"/>
                </a:solidFill>
              </a:rPr>
              <a:t>n</a:t>
            </a:r>
            <a:r>
              <a:rPr lang="en-US" sz="2800" dirty="0">
                <a:solidFill>
                  <a:schemeClr val="bg1"/>
                </a:solidFill>
              </a:rPr>
              <a:t>); </a:t>
            </a:r>
            <a:r>
              <a:rPr lang="en-US" sz="2800" dirty="0" err="1">
                <a:solidFill>
                  <a:schemeClr val="bg1"/>
                </a:solidFill>
              </a:rPr>
              <a:t>Samouel</a:t>
            </a:r>
            <a:r>
              <a:rPr lang="en-US" sz="2800" dirty="0">
                <a:solidFill>
                  <a:schemeClr val="bg1"/>
                </a:solidFill>
              </a:rPr>
              <a:t>, an elder (</a:t>
            </a:r>
            <a:r>
              <a:rPr lang="en-US" sz="2800" b="1" i="1" dirty="0" err="1">
                <a:solidFill>
                  <a:srgbClr val="FFC000"/>
                </a:solidFill>
              </a:rPr>
              <a:t>presbu</a:t>
            </a:r>
            <a:r>
              <a:rPr lang="en-US" sz="2800" i="1" dirty="0" err="1">
                <a:solidFill>
                  <a:srgbClr val="FFC000"/>
                </a:solidFill>
              </a:rPr>
              <a:t>t</a:t>
            </a:r>
            <a:r>
              <a:rPr lang="en-US" sz="28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2800" i="1" dirty="0" err="1">
                <a:solidFill>
                  <a:srgbClr val="FFC000"/>
                </a:solidFill>
              </a:rPr>
              <a:t>s</a:t>
            </a:r>
            <a:r>
              <a:rPr lang="en-US" sz="2800" dirty="0">
                <a:solidFill>
                  <a:schemeClr val="bg1"/>
                </a:solidFill>
              </a:rPr>
              <a:t>) and priest; [and] </a:t>
            </a:r>
            <a:r>
              <a:rPr lang="en-US" sz="2800" dirty="0" err="1">
                <a:solidFill>
                  <a:schemeClr val="bg1"/>
                </a:solidFill>
              </a:rPr>
              <a:t>Beniamin</a:t>
            </a:r>
            <a:r>
              <a:rPr lang="en-US" sz="2800" dirty="0">
                <a:solidFill>
                  <a:schemeClr val="bg1"/>
                </a:solidFill>
              </a:rPr>
              <a:t>, a (</a:t>
            </a:r>
            <a:r>
              <a:rPr lang="en-US" sz="2800" b="1" i="1" dirty="0" err="1">
                <a:solidFill>
                  <a:srgbClr val="FFC000"/>
                </a:solidFill>
              </a:rPr>
              <a:t>psalmologos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r>
              <a:rPr lang="en-US" sz="2800" dirty="0">
                <a:solidFill>
                  <a:schemeClr val="bg1"/>
                </a:solidFill>
              </a:rPr>
              <a:t>But just because people with these titles contributed to something does not mean that any of these titles mean “benefactor”</a:t>
            </a:r>
          </a:p>
        </p:txBody>
      </p:sp>
    </p:spTree>
    <p:extLst>
      <p:ext uri="{BB962C8B-B14F-4D97-AF65-F5344CB8AC3E}">
        <p14:creationId xmlns:p14="http://schemas.microsoft.com/office/powerpoint/2010/main" val="3305185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BDAG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0"/>
            <a:ext cx="11582400" cy="502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None of the three inscriptions BDAG cites of </a:t>
            </a:r>
            <a:r>
              <a:rPr lang="en-US" sz="2800" b="1" i="1" dirty="0" err="1">
                <a:solidFill>
                  <a:srgbClr val="FFC000"/>
                </a:solidFill>
              </a:rPr>
              <a:t>prosta</a:t>
            </a:r>
            <a:r>
              <a:rPr lang="en-US" sz="2800" i="1" dirty="0" err="1">
                <a:solidFill>
                  <a:srgbClr val="FFC000"/>
                </a:solidFill>
              </a:rPr>
              <a:t>t</a:t>
            </a:r>
            <a:r>
              <a:rPr lang="en-US" sz="28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2800" i="1" dirty="0" err="1">
                <a:solidFill>
                  <a:srgbClr val="FFC000"/>
                </a:solidFill>
              </a:rPr>
              <a:t>s</a:t>
            </a:r>
            <a:r>
              <a:rPr lang="en-US" sz="2800" dirty="0">
                <a:solidFill>
                  <a:schemeClr val="bg1"/>
                </a:solidFill>
              </a:rPr>
              <a:t> from polytheistic religious circles mean </a:t>
            </a:r>
            <a:r>
              <a:rPr lang="en-US" sz="2800" i="1" dirty="0">
                <a:solidFill>
                  <a:schemeClr val="bg1"/>
                </a:solidFill>
              </a:rPr>
              <a:t>“benefactor”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marL="457200" indent="-457200" eaLnBrk="1" fontAlgn="auto" hangingPunct="1">
              <a:lnSpc>
                <a:spcPct val="120000"/>
              </a:lnSpc>
              <a:spcAft>
                <a:spcPts val="0"/>
              </a:spcAft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</a:rPr>
              <a:t>“priest of the guild, senator, and in this same manner, </a:t>
            </a:r>
            <a:r>
              <a:rPr lang="en-US" sz="2800" dirty="0" err="1">
                <a:solidFill>
                  <a:schemeClr val="bg1"/>
                </a:solidFill>
              </a:rPr>
              <a:t>Sroupticius</a:t>
            </a:r>
            <a:r>
              <a:rPr lang="en-US" sz="2800" dirty="0">
                <a:solidFill>
                  <a:schemeClr val="bg1"/>
                </a:solidFill>
              </a:rPr>
              <a:t> was a leader who protected (</a:t>
            </a:r>
            <a:r>
              <a:rPr lang="en-US" sz="2800" b="1" i="1" dirty="0" err="1">
                <a:solidFill>
                  <a:srgbClr val="FFC000"/>
                </a:solidFill>
              </a:rPr>
              <a:t>prosta</a:t>
            </a:r>
            <a:r>
              <a:rPr lang="en-US" sz="2800" i="1" dirty="0" err="1">
                <a:solidFill>
                  <a:srgbClr val="FFC000"/>
                </a:solidFill>
              </a:rPr>
              <a:t>t</a:t>
            </a:r>
            <a:r>
              <a:rPr lang="en-US" sz="28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2800" i="1" dirty="0" err="1">
                <a:solidFill>
                  <a:srgbClr val="FFC000"/>
                </a:solidFill>
              </a:rPr>
              <a:t>s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the goddess and friends”</a:t>
            </a:r>
          </a:p>
          <a:p>
            <a:pPr marL="457200" indent="-457200" eaLnBrk="1" fontAlgn="auto" hangingPunct="1">
              <a:lnSpc>
                <a:spcPct val="120000"/>
              </a:lnSpc>
              <a:spcAft>
                <a:spcPts val="0"/>
              </a:spcAft>
              <a:buAutoNum type="arabicPeriod"/>
              <a:defRPr/>
            </a:pPr>
            <a:endParaRPr lang="en-US" sz="900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</a:rPr>
              <a:t>Only a leader could </a:t>
            </a:r>
            <a:r>
              <a:rPr lang="en-US" sz="2800" b="1" dirty="0">
                <a:solidFill>
                  <a:srgbClr val="FFC000"/>
                </a:solidFill>
              </a:rPr>
              <a:t>approve the decrees of the priesthood </a:t>
            </a:r>
            <a:r>
              <a:rPr lang="en-US" sz="2800" dirty="0">
                <a:solidFill>
                  <a:schemeClr val="bg1"/>
                </a:solidFill>
              </a:rPr>
              <a:t>Leadership is implied by “the priest, chief </a:t>
            </a:r>
            <a:r>
              <a:rPr lang="en-US" sz="2800" dirty="0" err="1">
                <a:solidFill>
                  <a:schemeClr val="bg1"/>
                </a:solidFill>
              </a:rPr>
              <a:t>bacchic</a:t>
            </a:r>
            <a:r>
              <a:rPr lang="en-US" sz="2800" dirty="0">
                <a:solidFill>
                  <a:schemeClr val="bg1"/>
                </a:solidFill>
              </a:rPr>
              <a:t>, and the president (</a:t>
            </a:r>
            <a:r>
              <a:rPr lang="en-US" sz="2800" b="1" i="1" dirty="0" err="1">
                <a:solidFill>
                  <a:srgbClr val="FFC000"/>
                </a:solidFill>
              </a:rPr>
              <a:t>prosta</a:t>
            </a:r>
            <a:r>
              <a:rPr lang="en-US" sz="2800" i="1" dirty="0" err="1">
                <a:solidFill>
                  <a:srgbClr val="FFC000"/>
                </a:solidFill>
              </a:rPr>
              <a:t>t</a:t>
            </a:r>
            <a:r>
              <a:rPr lang="en-US" sz="28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2800" i="1" dirty="0" err="1">
                <a:solidFill>
                  <a:srgbClr val="FFC000"/>
                </a:solidFill>
              </a:rPr>
              <a:t>s</a:t>
            </a:r>
            <a:r>
              <a:rPr lang="en-US" sz="2800" dirty="0">
                <a:solidFill>
                  <a:schemeClr val="bg1"/>
                </a:solidFill>
              </a:rPr>
              <a:t>)” and “regarding the rulership of Ar. Epaphroditus”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The new appointment came as a result of “</a:t>
            </a:r>
            <a:r>
              <a:rPr lang="en-US" sz="2800" dirty="0" err="1">
                <a:solidFill>
                  <a:schemeClr val="bg1"/>
                </a:solidFill>
              </a:rPr>
              <a:t>Aur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Nicomachus</a:t>
            </a:r>
            <a:r>
              <a:rPr lang="en-US" sz="2800" dirty="0">
                <a:solidFill>
                  <a:schemeClr val="bg1"/>
                </a:solidFill>
              </a:rPr>
              <a:t>, … the presiding priest … resigning from the order”</a:t>
            </a:r>
          </a:p>
        </p:txBody>
      </p:sp>
    </p:spTree>
    <p:extLst>
      <p:ext uri="{BB962C8B-B14F-4D97-AF65-F5344CB8AC3E}">
        <p14:creationId xmlns:p14="http://schemas.microsoft.com/office/powerpoint/2010/main" val="1530935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BDAG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752600"/>
            <a:ext cx="11582400" cy="4800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3. “Let the </a:t>
            </a:r>
            <a:r>
              <a:rPr lang="en-US" sz="2800" b="1" dirty="0">
                <a:solidFill>
                  <a:srgbClr val="FFC000"/>
                </a:solidFill>
              </a:rPr>
              <a:t>president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b="1" i="1" dirty="0" err="1">
                <a:solidFill>
                  <a:srgbClr val="FFC000"/>
                </a:solidFill>
              </a:rPr>
              <a:t>prosta</a:t>
            </a:r>
            <a:r>
              <a:rPr lang="en-US" sz="2800" i="1" dirty="0" err="1">
                <a:solidFill>
                  <a:srgbClr val="FFC000"/>
                </a:solidFill>
              </a:rPr>
              <a:t>t</a:t>
            </a:r>
            <a:r>
              <a:rPr lang="en-US" sz="28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2800" i="1" dirty="0" err="1">
                <a:solidFill>
                  <a:srgbClr val="FFC000"/>
                </a:solidFill>
              </a:rPr>
              <a:t>s</a:t>
            </a:r>
            <a:r>
              <a:rPr lang="en-US" sz="2800" dirty="0">
                <a:solidFill>
                  <a:schemeClr val="bg1"/>
                </a:solidFill>
              </a:rPr>
              <a:t>), the high priest, the scribe, the treasurers, and lawyers approve [it]. This is appointed by lot when there is a year without a </a:t>
            </a:r>
            <a:r>
              <a:rPr lang="en-US" sz="2800" b="1" dirty="0">
                <a:solidFill>
                  <a:srgbClr val="FFC000"/>
                </a:solidFill>
              </a:rPr>
              <a:t>president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b="1" i="1" dirty="0" err="1">
                <a:solidFill>
                  <a:srgbClr val="FFC000"/>
                </a:solidFill>
              </a:rPr>
              <a:t>prosta</a:t>
            </a:r>
            <a:r>
              <a:rPr lang="en-US" sz="2800" i="1" dirty="0" err="1">
                <a:solidFill>
                  <a:srgbClr val="FFC000"/>
                </a:solidFill>
              </a:rPr>
              <a:t>t</a:t>
            </a:r>
            <a:r>
              <a:rPr lang="en-US" sz="28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2800" i="1" dirty="0" err="1">
                <a:solidFill>
                  <a:srgbClr val="FFC000"/>
                </a:solidFill>
              </a:rPr>
              <a:t>s</a:t>
            </a:r>
            <a:r>
              <a:rPr lang="en-US" sz="2800" dirty="0">
                <a:solidFill>
                  <a:schemeClr val="bg1"/>
                </a:solidFill>
              </a:rPr>
              <a:t>)”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BDAG also appeals to Horsley, but Horsley identifies citations of </a:t>
            </a:r>
            <a:r>
              <a:rPr lang="en-US" sz="2800" b="1" i="1" dirty="0" err="1">
                <a:solidFill>
                  <a:srgbClr val="FFC000"/>
                </a:solidFill>
              </a:rPr>
              <a:t>prosta</a:t>
            </a:r>
            <a:r>
              <a:rPr lang="en-US" sz="2800" i="1" dirty="0" err="1">
                <a:solidFill>
                  <a:srgbClr val="FFC000"/>
                </a:solidFill>
              </a:rPr>
              <a:t>t</a:t>
            </a:r>
            <a:r>
              <a:rPr lang="en-US" sz="28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2800" i="1" dirty="0" err="1">
                <a:solidFill>
                  <a:srgbClr val="FFC000"/>
                </a:solidFill>
              </a:rPr>
              <a:t>s</a:t>
            </a:r>
            <a:r>
              <a:rPr lang="en-US" sz="2800" i="1" dirty="0">
                <a:solidFill>
                  <a:srgbClr val="FFC0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that identify the </a:t>
            </a:r>
            <a:r>
              <a:rPr lang="en-US" sz="2800" b="1" dirty="0">
                <a:solidFill>
                  <a:srgbClr val="FFC000"/>
                </a:solidFill>
              </a:rPr>
              <a:t>president</a:t>
            </a:r>
            <a:r>
              <a:rPr lang="en-US" sz="2800" dirty="0">
                <a:solidFill>
                  <a:schemeClr val="bg1"/>
                </a:solidFill>
              </a:rPr>
              <a:t> of an association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800" b="1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Horsley also cites “Sophia, ‘the deacon, the second </a:t>
            </a:r>
            <a:r>
              <a:rPr lang="en-US" sz="2800" dirty="0" err="1">
                <a:solidFill>
                  <a:schemeClr val="bg1"/>
                </a:solidFill>
              </a:rPr>
              <a:t>Phoibe</a:t>
            </a:r>
            <a:r>
              <a:rPr lang="en-US" sz="2800" dirty="0">
                <a:solidFill>
                  <a:schemeClr val="bg1"/>
                </a:solidFill>
              </a:rPr>
              <a:t>’” and six other inscriptions or papyri about “</a:t>
            </a:r>
            <a:r>
              <a:rPr lang="en-US" sz="2800" b="1" dirty="0">
                <a:solidFill>
                  <a:srgbClr val="FFC000"/>
                </a:solidFill>
              </a:rPr>
              <a:t>female deacons and office-holders</a:t>
            </a:r>
            <a:r>
              <a:rPr lang="en-US" sz="2800" dirty="0">
                <a:solidFill>
                  <a:schemeClr val="bg1"/>
                </a:solidFill>
              </a:rPr>
              <a:t>” published in 1979 alone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65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BDAG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0"/>
            <a:ext cx="115824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Horsley, p. 243 also mentions an inscription of someone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“acting with (the consent of) his mother, who is described as a </a:t>
            </a:r>
            <a:r>
              <a:rPr lang="en-US" sz="2800" b="1" i="1" dirty="0" err="1">
                <a:solidFill>
                  <a:srgbClr val="FFC000"/>
                </a:solidFill>
              </a:rPr>
              <a:t>prostatis</a:t>
            </a:r>
            <a:r>
              <a:rPr lang="en-US" sz="2800" dirty="0">
                <a:solidFill>
                  <a:schemeClr val="bg1"/>
                </a:solidFill>
              </a:rPr>
              <a:t>.” In this case, </a:t>
            </a:r>
            <a:r>
              <a:rPr lang="en-US" sz="2800" i="1" dirty="0" err="1">
                <a:solidFill>
                  <a:srgbClr val="FFC000"/>
                </a:solidFill>
              </a:rPr>
              <a:t>prostatis</a:t>
            </a:r>
            <a:r>
              <a:rPr lang="en-US" sz="2800" dirty="0">
                <a:solidFill>
                  <a:schemeClr val="bg1"/>
                </a:solidFill>
              </a:rPr>
              <a:t> meant </a:t>
            </a:r>
            <a:r>
              <a:rPr lang="en-US" sz="2800" b="1" dirty="0">
                <a:solidFill>
                  <a:srgbClr val="FFC000"/>
                </a:solidFill>
              </a:rPr>
              <a:t>guardian and overseer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i="1" dirty="0">
                <a:solidFill>
                  <a:schemeClr val="bg1"/>
                </a:solidFill>
              </a:rPr>
              <a:t>Both passages Horsley translates “patron” refer to leaders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800" i="1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None</a:t>
            </a:r>
            <a:r>
              <a:rPr lang="en-US" sz="2800" dirty="0">
                <a:solidFill>
                  <a:schemeClr val="bg1"/>
                </a:solidFill>
              </a:rPr>
              <a:t> of the examples BDAG cites for </a:t>
            </a:r>
            <a:r>
              <a:rPr lang="en-US" sz="2800" b="1" i="1" dirty="0" err="1">
                <a:solidFill>
                  <a:srgbClr val="FFC000"/>
                </a:solidFill>
              </a:rPr>
              <a:t>prostatis</a:t>
            </a:r>
            <a:r>
              <a:rPr lang="en-US" sz="2800" dirty="0">
                <a:solidFill>
                  <a:schemeClr val="bg1"/>
                </a:solidFill>
              </a:rPr>
              <a:t> means </a:t>
            </a:r>
            <a:r>
              <a:rPr lang="en-US" sz="2800" i="1" dirty="0">
                <a:solidFill>
                  <a:schemeClr val="bg1"/>
                </a:solidFill>
              </a:rPr>
              <a:t>“</a:t>
            </a:r>
            <a:r>
              <a:rPr lang="en-US" sz="2800" b="1" i="1" dirty="0">
                <a:solidFill>
                  <a:srgbClr val="FFC000"/>
                </a:solidFill>
              </a:rPr>
              <a:t>a woman in a supportive role</a:t>
            </a:r>
            <a:r>
              <a:rPr lang="en-US" sz="2800" b="1" i="1" dirty="0">
                <a:solidFill>
                  <a:schemeClr val="bg1"/>
                </a:solidFill>
              </a:rPr>
              <a:t>”</a:t>
            </a:r>
            <a:r>
              <a:rPr lang="en-US" sz="2800" i="1" dirty="0">
                <a:solidFill>
                  <a:schemeClr val="bg1"/>
                </a:solidFill>
              </a:rPr>
              <a:t> or “</a:t>
            </a:r>
            <a:r>
              <a:rPr lang="en-US" sz="2800" b="1" i="1" dirty="0">
                <a:solidFill>
                  <a:srgbClr val="FFC000"/>
                </a:solidFill>
              </a:rPr>
              <a:t>benefactor</a:t>
            </a:r>
            <a:r>
              <a:rPr lang="en-US" sz="2800" i="1" dirty="0">
                <a:solidFill>
                  <a:schemeClr val="bg1"/>
                </a:solidFill>
              </a:rPr>
              <a:t>”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Sadly, </a:t>
            </a:r>
            <a:r>
              <a:rPr lang="en-US" sz="2800" b="1" dirty="0">
                <a:solidFill>
                  <a:srgbClr val="FFC000"/>
                </a:solidFill>
              </a:rPr>
              <a:t>BDAG</a:t>
            </a:r>
            <a:r>
              <a:rPr lang="en-US" sz="2800" dirty="0">
                <a:solidFill>
                  <a:schemeClr val="bg1"/>
                </a:solidFill>
              </a:rPr>
              <a:t> completely omits the most common meaning of </a:t>
            </a:r>
            <a:r>
              <a:rPr lang="en-US" sz="2800" b="1" i="1" dirty="0" err="1">
                <a:solidFill>
                  <a:srgbClr val="FFC000"/>
                </a:solidFill>
              </a:rPr>
              <a:t>prostatis</a:t>
            </a:r>
            <a:r>
              <a:rPr lang="en-US" sz="2800" dirty="0">
                <a:solidFill>
                  <a:schemeClr val="bg1"/>
                </a:solidFill>
              </a:rPr>
              <a:t>, “</a:t>
            </a:r>
            <a:r>
              <a:rPr lang="en-US" sz="2800" b="1" dirty="0">
                <a:solidFill>
                  <a:srgbClr val="FFC000"/>
                </a:solidFill>
              </a:rPr>
              <a:t>leader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45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BDAG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600200"/>
            <a:ext cx="11582400" cy="525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Even Charles </a:t>
            </a:r>
            <a:r>
              <a:rPr lang="en-US" sz="2800" b="1" dirty="0">
                <a:solidFill>
                  <a:srgbClr val="FFC000"/>
                </a:solidFill>
              </a:rPr>
              <a:t>Ryrie</a:t>
            </a:r>
            <a:r>
              <a:rPr lang="en-US" sz="2800" dirty="0">
                <a:solidFill>
                  <a:schemeClr val="bg1"/>
                </a:solidFill>
              </a:rPr>
              <a:t>, who taught that woman’s role in church is “not a leading one,” acknowledges that </a:t>
            </a:r>
            <a:r>
              <a:rPr lang="en-US" sz="2800" b="1" i="1" dirty="0" err="1">
                <a:solidFill>
                  <a:srgbClr val="FFC000"/>
                </a:solidFill>
              </a:rPr>
              <a:t>prostatis</a:t>
            </a:r>
            <a:r>
              <a:rPr lang="en-US" sz="2800" dirty="0">
                <a:solidFill>
                  <a:schemeClr val="bg1"/>
                </a:solidFill>
              </a:rPr>
              <a:t> “includes some kind of </a:t>
            </a:r>
            <a:r>
              <a:rPr lang="en-US" sz="2800" b="1" dirty="0">
                <a:solidFill>
                  <a:srgbClr val="FFC000"/>
                </a:solidFill>
              </a:rPr>
              <a:t>leadership</a:t>
            </a:r>
            <a:r>
              <a:rPr lang="en-US" sz="2800" dirty="0">
                <a:solidFill>
                  <a:schemeClr val="bg1"/>
                </a:solidFill>
              </a:rPr>
              <a:t>” (</a:t>
            </a:r>
            <a:r>
              <a:rPr lang="en-US" sz="2800" i="1" dirty="0">
                <a:solidFill>
                  <a:schemeClr val="bg1"/>
                </a:solidFill>
              </a:rPr>
              <a:t>Role</a:t>
            </a:r>
            <a:r>
              <a:rPr lang="en-US" sz="2800" dirty="0">
                <a:solidFill>
                  <a:schemeClr val="bg1"/>
                </a:solidFill>
              </a:rPr>
              <a:t> 88, 140)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FFC000"/>
                </a:solidFill>
              </a:rPr>
              <a:t>Prostatis</a:t>
            </a:r>
            <a:r>
              <a:rPr lang="en-US" sz="2800" b="1" i="1" dirty="0">
                <a:solidFill>
                  <a:srgbClr val="FFC0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almost always refers to an </a:t>
            </a:r>
            <a:r>
              <a:rPr lang="en-US" sz="2800" b="1" dirty="0">
                <a:solidFill>
                  <a:srgbClr val="FFC000"/>
                </a:solidFill>
              </a:rPr>
              <a:t>officially recognized position of authority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400" b="1" dirty="0">
              <a:solidFill>
                <a:srgbClr val="FFC000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I have not found any instance of </a:t>
            </a:r>
            <a:r>
              <a:rPr lang="en-US" sz="2800" b="1" i="1" dirty="0" err="1">
                <a:solidFill>
                  <a:srgbClr val="FFC000"/>
                </a:solidFill>
              </a:rPr>
              <a:t>prostatis</a:t>
            </a:r>
            <a:r>
              <a:rPr lang="en-US" sz="2800" dirty="0">
                <a:solidFill>
                  <a:schemeClr val="bg1"/>
                </a:solidFill>
              </a:rPr>
              <a:t> meaning “benefactor”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9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-century Arabic translation: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“</a:t>
            </a:r>
            <a:r>
              <a:rPr lang="en-US" sz="2800" b="1" dirty="0">
                <a:solidFill>
                  <a:srgbClr val="FFC000"/>
                </a:solidFill>
              </a:rPr>
              <a:t>in authority over </a:t>
            </a:r>
            <a:r>
              <a:rPr lang="en-US" sz="2800" dirty="0">
                <a:solidFill>
                  <a:schemeClr val="bg1"/>
                </a:solidFill>
              </a:rPr>
              <a:t>many and over myself as well”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80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BDAG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115824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BDAG </a:t>
            </a:r>
            <a:r>
              <a:rPr lang="en-US" sz="3200" b="1" i="1" dirty="0" err="1">
                <a:solidFill>
                  <a:srgbClr val="FFC000"/>
                </a:solidFill>
              </a:rPr>
              <a:t>prosta</a:t>
            </a:r>
            <a:r>
              <a:rPr lang="en-US" sz="3200" i="1" dirty="0" err="1">
                <a:solidFill>
                  <a:srgbClr val="FFC000"/>
                </a:solidFill>
              </a:rPr>
              <a:t>t</a:t>
            </a:r>
            <a:r>
              <a:rPr lang="en-US" sz="32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3200" i="1" dirty="0" err="1">
                <a:solidFill>
                  <a:srgbClr val="FFC000"/>
                </a:solidFill>
              </a:rPr>
              <a:t>s</a:t>
            </a:r>
            <a:r>
              <a:rPr lang="en-US" sz="3200" i="1" dirty="0">
                <a:solidFill>
                  <a:srgbClr val="FFC0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en-US" sz="3200" b="1" dirty="0">
                <a:solidFill>
                  <a:schemeClr val="bg1"/>
                </a:solidFill>
              </a:rPr>
              <a:t>one who looks out for the interest of others,</a:t>
            </a: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i="1" dirty="0">
                <a:solidFill>
                  <a:schemeClr val="bg1"/>
                </a:solidFill>
              </a:rPr>
              <a:t>defender, guardian, benefactor</a:t>
            </a:r>
            <a:r>
              <a:rPr lang="en-US" sz="3200" dirty="0">
                <a:solidFill>
                  <a:schemeClr val="bg1"/>
                </a:solidFill>
              </a:rPr>
              <a:t>.” </a:t>
            </a:r>
          </a:p>
          <a:p>
            <a:pPr lvl="0"/>
            <a:endParaRPr lang="en-US" sz="1200" dirty="0">
              <a:solidFill>
                <a:schemeClr val="bg1"/>
              </a:solidFill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All references to </a:t>
            </a:r>
            <a:r>
              <a:rPr lang="en-US" sz="3200" b="1" i="1" dirty="0" err="1">
                <a:solidFill>
                  <a:srgbClr val="FFC000"/>
                </a:solidFill>
              </a:rPr>
              <a:t>prosta</a:t>
            </a:r>
            <a:r>
              <a:rPr lang="en-US" sz="3200" i="1" dirty="0" err="1">
                <a:solidFill>
                  <a:srgbClr val="FFC000"/>
                </a:solidFill>
              </a:rPr>
              <a:t>t</a:t>
            </a:r>
            <a:r>
              <a:rPr lang="en-US" sz="32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3200" i="1" dirty="0" err="1">
                <a:solidFill>
                  <a:srgbClr val="FFC000"/>
                </a:solidFill>
              </a:rPr>
              <a:t>s</a:t>
            </a:r>
            <a:r>
              <a:rPr lang="en-US" sz="3200" dirty="0">
                <a:solidFill>
                  <a:schemeClr val="bg1"/>
                </a:solidFill>
              </a:rPr>
              <a:t> in the </a:t>
            </a:r>
            <a:r>
              <a:rPr lang="en-US" sz="3200" b="1" dirty="0">
                <a:solidFill>
                  <a:schemeClr val="bg1"/>
                </a:solidFill>
              </a:rPr>
              <a:t>Septuagint</a:t>
            </a:r>
            <a:r>
              <a:rPr lang="en-US" sz="3200" dirty="0">
                <a:solidFill>
                  <a:schemeClr val="bg1"/>
                </a:solidFill>
              </a:rPr>
              <a:t> and by </a:t>
            </a:r>
            <a:r>
              <a:rPr lang="en-US" sz="3200" b="1" dirty="0">
                <a:solidFill>
                  <a:schemeClr val="bg1"/>
                </a:solidFill>
              </a:rPr>
              <a:t>Josephus</a:t>
            </a: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 mean “leader”</a:t>
            </a:r>
          </a:p>
          <a:p>
            <a:pPr lvl="0"/>
            <a:endParaRPr lang="en-US" sz="1200" dirty="0">
              <a:solidFill>
                <a:schemeClr val="bg1"/>
              </a:solidFill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inscriptions and papyri that contain </a:t>
            </a:r>
            <a:r>
              <a:rPr lang="en-US" sz="3200" b="1" i="1" dirty="0" err="1">
                <a:solidFill>
                  <a:srgbClr val="FFC000"/>
                </a:solidFill>
              </a:rPr>
              <a:t>prosta</a:t>
            </a:r>
            <a:r>
              <a:rPr lang="en-US" sz="3200" i="1" dirty="0" err="1">
                <a:solidFill>
                  <a:srgbClr val="FFC000"/>
                </a:solidFill>
              </a:rPr>
              <a:t>t</a:t>
            </a:r>
            <a:r>
              <a:rPr lang="en-US" sz="32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3200" i="1" dirty="0" err="1">
                <a:solidFill>
                  <a:srgbClr val="FFC000"/>
                </a:solidFill>
              </a:rPr>
              <a:t>s</a:t>
            </a:r>
            <a:r>
              <a:rPr lang="en-US" sz="3200" dirty="0">
                <a:solidFill>
                  <a:schemeClr val="bg1"/>
                </a:solidFill>
              </a:rPr>
              <a:t> near Paul’s time</a:t>
            </a: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14 of 18 are translated “president” </a:t>
            </a: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2 of 18 “leader”    1 of 18 “presiding”    1 of 18 “patron” </a:t>
            </a:r>
          </a:p>
        </p:txBody>
      </p:sp>
    </p:spTree>
    <p:extLst>
      <p:ext uri="{BB962C8B-B14F-4D97-AF65-F5344CB8AC3E}">
        <p14:creationId xmlns:p14="http://schemas.microsoft.com/office/powerpoint/2010/main" val="751808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BDAG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115824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BDAG’s entries for both </a:t>
            </a:r>
            <a:r>
              <a:rPr lang="en-US" sz="3200" b="1" i="1" dirty="0" err="1">
                <a:solidFill>
                  <a:srgbClr val="FFC000"/>
                </a:solidFill>
              </a:rPr>
              <a:t>prostat</a:t>
            </a:r>
            <a:r>
              <a:rPr lang="en-US" sz="3200" b="1" i="1" dirty="0" err="1">
                <a:solidFill>
                  <a:srgbClr val="FFC000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i</a:t>
            </a:r>
            <a:r>
              <a:rPr lang="en-US" sz="3200" b="1" i="1" dirty="0" err="1">
                <a:solidFill>
                  <a:srgbClr val="FFC000"/>
                </a:solidFill>
              </a:rPr>
              <a:t>s</a:t>
            </a:r>
            <a:r>
              <a:rPr lang="en-US" sz="3200" dirty="0">
                <a:solidFill>
                  <a:schemeClr val="bg1"/>
                </a:solidFill>
              </a:rPr>
              <a:t> and </a:t>
            </a:r>
            <a:r>
              <a:rPr lang="en-US" sz="3200" b="1" i="1" dirty="0" err="1">
                <a:solidFill>
                  <a:srgbClr val="FFC000"/>
                </a:solidFill>
              </a:rPr>
              <a:t>prosta</a:t>
            </a:r>
            <a:r>
              <a:rPr lang="en-US" sz="3200" i="1" dirty="0" err="1">
                <a:solidFill>
                  <a:srgbClr val="FFC000"/>
                </a:solidFill>
              </a:rPr>
              <a:t>t</a:t>
            </a:r>
            <a:r>
              <a:rPr lang="en-US" sz="32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3200" i="1" dirty="0" err="1">
                <a:solidFill>
                  <a:srgbClr val="FFC000"/>
                </a:solidFill>
              </a:rPr>
              <a:t>s</a:t>
            </a:r>
            <a:r>
              <a:rPr lang="en-US" sz="3200" dirty="0">
                <a:solidFill>
                  <a:schemeClr val="bg1"/>
                </a:solidFill>
              </a:rPr>
              <a:t> misrepresent</a:t>
            </a: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 many of the passages they cite </a:t>
            </a:r>
          </a:p>
          <a:p>
            <a:pPr lvl="0"/>
            <a:endParaRPr lang="en-US" sz="1400" dirty="0">
              <a:solidFill>
                <a:schemeClr val="bg1"/>
              </a:solidFill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They clearly need extensive correction </a:t>
            </a:r>
          </a:p>
          <a:p>
            <a:pPr lvl="0"/>
            <a:endParaRPr lang="en-US" sz="1400" dirty="0">
              <a:solidFill>
                <a:schemeClr val="bg1"/>
              </a:solidFill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BDAG needs to include the primary meaning of both </a:t>
            </a:r>
            <a:r>
              <a:rPr lang="en-US" sz="3200" b="1" i="1" dirty="0" err="1">
                <a:solidFill>
                  <a:srgbClr val="FFC000"/>
                </a:solidFill>
              </a:rPr>
              <a:t>prostat</a:t>
            </a:r>
            <a:r>
              <a:rPr lang="en-US" sz="3200" b="1" i="1" dirty="0" err="1">
                <a:solidFill>
                  <a:srgbClr val="FFC000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i</a:t>
            </a:r>
            <a:r>
              <a:rPr lang="en-US" sz="3200" b="1" i="1" dirty="0" err="1">
                <a:solidFill>
                  <a:srgbClr val="FFC000"/>
                </a:solidFill>
              </a:rPr>
              <a:t>s</a:t>
            </a:r>
            <a:endParaRPr lang="en-US" sz="3200" b="1" i="1" dirty="0">
              <a:solidFill>
                <a:srgbClr val="FFC000"/>
              </a:solidFill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 and </a:t>
            </a:r>
            <a:r>
              <a:rPr lang="en-US" sz="3200" b="1" i="1" dirty="0" err="1">
                <a:solidFill>
                  <a:srgbClr val="FFC000"/>
                </a:solidFill>
              </a:rPr>
              <a:t>prosta</a:t>
            </a:r>
            <a:r>
              <a:rPr lang="en-US" sz="3200" i="1" dirty="0" err="1">
                <a:solidFill>
                  <a:srgbClr val="FFC000"/>
                </a:solidFill>
              </a:rPr>
              <a:t>t</a:t>
            </a:r>
            <a:r>
              <a:rPr lang="en-US" sz="32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ē</a:t>
            </a:r>
            <a:r>
              <a:rPr lang="en-US" sz="3200" i="1" dirty="0" err="1">
                <a:solidFill>
                  <a:srgbClr val="FFC000"/>
                </a:solidFill>
              </a:rPr>
              <a:t>s</a:t>
            </a:r>
            <a:r>
              <a:rPr lang="en-US" sz="3200" dirty="0">
                <a:solidFill>
                  <a:schemeClr val="bg1"/>
                </a:solidFill>
              </a:rPr>
              <a:t> namely “leader”</a:t>
            </a:r>
          </a:p>
          <a:p>
            <a:pPr lvl="0"/>
            <a:endParaRPr lang="en-US" sz="1400" dirty="0">
              <a:solidFill>
                <a:schemeClr val="bg1"/>
              </a:solidFill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BDAG has misled most recent translations of </a:t>
            </a:r>
            <a:r>
              <a:rPr lang="en-US" sz="3200" b="1" i="1" dirty="0" err="1">
                <a:solidFill>
                  <a:srgbClr val="FFC000"/>
                </a:solidFill>
              </a:rPr>
              <a:t>prostat</a:t>
            </a:r>
            <a:r>
              <a:rPr lang="en-US" sz="3200" b="1" i="1" dirty="0" err="1">
                <a:solidFill>
                  <a:srgbClr val="FFC000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i</a:t>
            </a:r>
            <a:r>
              <a:rPr lang="en-US" sz="3200" b="1" i="1" dirty="0" err="1">
                <a:solidFill>
                  <a:srgbClr val="FFC000"/>
                </a:solidFill>
              </a:rPr>
              <a:t>s</a:t>
            </a:r>
            <a:r>
              <a:rPr lang="en-US" sz="3200" b="1" i="1" dirty="0">
                <a:solidFill>
                  <a:srgbClr val="FFC0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in Romans 16:2</a:t>
            </a:r>
          </a:p>
        </p:txBody>
      </p:sp>
    </p:spTree>
    <p:extLst>
      <p:ext uri="{BB962C8B-B14F-4D97-AF65-F5344CB8AC3E}">
        <p14:creationId xmlns:p14="http://schemas.microsoft.com/office/powerpoint/2010/main" val="3007351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BDAG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115824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At least three Bible versions accurately translates </a:t>
            </a:r>
            <a:r>
              <a:rPr lang="en-US" sz="2800" b="1" i="1" dirty="0" err="1">
                <a:solidFill>
                  <a:srgbClr val="FFC000"/>
                </a:solidFill>
              </a:rPr>
              <a:t>prostatis</a:t>
            </a:r>
            <a:r>
              <a:rPr lang="en-US" sz="2800" dirty="0">
                <a:solidFill>
                  <a:schemeClr val="bg1"/>
                </a:solidFill>
              </a:rPr>
              <a:t> “</a:t>
            </a:r>
            <a:r>
              <a:rPr lang="en-US" sz="2800" b="1" dirty="0">
                <a:solidFill>
                  <a:srgbClr val="FFC000"/>
                </a:solidFill>
              </a:rPr>
              <a:t>leader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 Contemporary English Version (American Bible Society)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“</a:t>
            </a:r>
            <a:r>
              <a:rPr lang="en-US" sz="2800" b="1" dirty="0">
                <a:solidFill>
                  <a:srgbClr val="FFC000"/>
                </a:solidFill>
              </a:rPr>
              <a:t>respected leader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Literal Standard Version “</a:t>
            </a:r>
            <a:r>
              <a:rPr lang="en-US" sz="2800" b="1" dirty="0">
                <a:solidFill>
                  <a:srgbClr val="FFC000"/>
                </a:solidFill>
              </a:rPr>
              <a:t>leader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Young’s Literal Translation “</a:t>
            </a:r>
            <a:r>
              <a:rPr lang="en-US" sz="2800" b="1" dirty="0">
                <a:solidFill>
                  <a:srgbClr val="FFC000"/>
                </a:solidFill>
              </a:rPr>
              <a:t>leader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Similar conclusions by </a:t>
            </a:r>
            <a:r>
              <a:rPr lang="en-US" sz="3200" dirty="0" err="1">
                <a:solidFill>
                  <a:schemeClr val="bg1"/>
                </a:solidFill>
              </a:rPr>
              <a:t>Aída</a:t>
            </a:r>
            <a:r>
              <a:rPr lang="en-US" sz="3200" dirty="0">
                <a:solidFill>
                  <a:schemeClr val="bg1"/>
                </a:solidFill>
              </a:rPr>
              <a:t> Spencer, Seth Knorr </a:t>
            </a:r>
          </a:p>
        </p:txBody>
      </p:sp>
    </p:spTree>
    <p:extLst>
      <p:ext uri="{BB962C8B-B14F-4D97-AF65-F5344CB8AC3E}">
        <p14:creationId xmlns:p14="http://schemas.microsoft.com/office/powerpoint/2010/main" val="578659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BDAG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676400"/>
            <a:ext cx="11582400" cy="4876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BDAG’s entry for “</a:t>
            </a:r>
            <a:r>
              <a:rPr lang="en-US" sz="2800" b="1" dirty="0">
                <a:solidFill>
                  <a:srgbClr val="FFC000"/>
                </a:solidFill>
              </a:rPr>
              <a:t>head</a:t>
            </a:r>
            <a:r>
              <a:rPr lang="en-US" sz="2800" dirty="0">
                <a:solidFill>
                  <a:schemeClr val="bg1"/>
                </a:solidFill>
              </a:rPr>
              <a:t>” (</a:t>
            </a:r>
            <a:r>
              <a:rPr lang="en-US" sz="2800" b="1" i="1" dirty="0" err="1">
                <a:solidFill>
                  <a:srgbClr val="FFC000"/>
                </a:solidFill>
              </a:rPr>
              <a:t>kephal</a:t>
            </a:r>
            <a:r>
              <a:rPr lang="en-US" sz="28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̄</a:t>
            </a:r>
            <a:r>
              <a:rPr lang="en-US" sz="2800" dirty="0">
                <a:solidFill>
                  <a:schemeClr val="bg1"/>
                </a:solidFill>
              </a:rPr>
              <a:t>) also badly misrepresents the passages it cites and omits the primary meaning of “head” Paul’s letters, “</a:t>
            </a:r>
            <a:r>
              <a:rPr lang="en-US" sz="2800" b="1" dirty="0">
                <a:solidFill>
                  <a:srgbClr val="FFC000"/>
                </a:solidFill>
              </a:rPr>
              <a:t>source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BDAG’s entry for “head” (</a:t>
            </a:r>
            <a:r>
              <a:rPr lang="en-US" sz="2800" b="1" i="1" dirty="0" err="1">
                <a:solidFill>
                  <a:srgbClr val="FFC000"/>
                </a:solidFill>
              </a:rPr>
              <a:t>kephal</a:t>
            </a:r>
            <a:r>
              <a:rPr lang="en-US" sz="28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̄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endParaRPr lang="en-US" sz="4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has misled Bible translators and commentators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I will document this in detail in my workshop on the meaning of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“head” in 1 Corinthians 11:3 </a:t>
            </a:r>
            <a:r>
              <a:rPr lang="en-US" sz="2800" b="1" dirty="0">
                <a:solidFill>
                  <a:srgbClr val="FFC000"/>
                </a:solidFill>
              </a:rPr>
              <a:t>Saturday at 11:30 AM  Mt. Evans Room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7BB585-F565-E94D-BB83-0DDD936918F9}"/>
              </a:ext>
            </a:extLst>
          </p:cNvPr>
          <p:cNvSpPr/>
          <p:nvPr/>
        </p:nvSpPr>
        <p:spPr>
          <a:xfrm>
            <a:off x="5888251" y="3198168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79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7. Leader of many, including me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600200"/>
            <a:ext cx="11582400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9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Paul writes that Phoebe has been “a </a:t>
            </a:r>
            <a:r>
              <a:rPr lang="en-US" sz="2800" b="1" dirty="0">
                <a:solidFill>
                  <a:srgbClr val="FFC000"/>
                </a:solidFill>
              </a:rPr>
              <a:t>leader</a:t>
            </a:r>
            <a:r>
              <a:rPr lang="en-US" sz="2800" dirty="0">
                <a:solidFill>
                  <a:schemeClr val="bg1"/>
                </a:solidFill>
              </a:rPr>
              <a:t> of many” and adds “</a:t>
            </a:r>
            <a:r>
              <a:rPr lang="en-US" sz="2800" b="1" dirty="0">
                <a:solidFill>
                  <a:srgbClr val="FFC000"/>
                </a:solidFill>
              </a:rPr>
              <a:t>including me</a:t>
            </a:r>
            <a:r>
              <a:rPr lang="en-US" sz="2800" dirty="0">
                <a:solidFill>
                  <a:schemeClr val="bg1"/>
                </a:solidFill>
              </a:rPr>
              <a:t>” not simply over other women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It should not be thought strange that Paul would apply to himself what commands all believers: “yield to one another in love” Ephesians 5:21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“has been” points to a time in the past when Paul submitted to Phoebe’s leadership    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Acts 18:18 “At </a:t>
            </a:r>
            <a:r>
              <a:rPr lang="en-US" sz="2800" dirty="0" err="1">
                <a:solidFill>
                  <a:schemeClr val="bg1"/>
                </a:solidFill>
              </a:rPr>
              <a:t>Cenchreae</a:t>
            </a:r>
            <a:r>
              <a:rPr lang="en-US" sz="2800" dirty="0">
                <a:solidFill>
                  <a:schemeClr val="bg1"/>
                </a:solidFill>
              </a:rPr>
              <a:t> he cut his hair”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304800"/>
            <a:ext cx="9753600" cy="1219200"/>
          </a:xfrm>
        </p:spPr>
        <p:txBody>
          <a:bodyPr rtlCol="0">
            <a:normAutofit fontScale="90000"/>
          </a:bodyPr>
          <a:lstStyle/>
          <a:p>
            <a:pPr marL="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Phoebe, Deacon of the church of </a:t>
            </a:r>
            <a:r>
              <a:rPr lang="en-US" alt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Cenchreae</a:t>
            </a: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and leader of many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447800"/>
            <a:ext cx="11582400" cy="5334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</a:rPr>
              <a:t>Romans 16:1–2: I </a:t>
            </a:r>
            <a:r>
              <a:rPr lang="en-US" sz="4800" dirty="0">
                <a:solidFill>
                  <a:srgbClr val="FFC000"/>
                </a:solidFill>
              </a:rPr>
              <a:t>commend</a:t>
            </a:r>
            <a:r>
              <a:rPr lang="en-US" sz="4800" dirty="0">
                <a:solidFill>
                  <a:schemeClr val="bg1"/>
                </a:solidFill>
              </a:rPr>
              <a:t> to you our </a:t>
            </a:r>
            <a:r>
              <a:rPr lang="en-US" sz="4800" dirty="0">
                <a:solidFill>
                  <a:srgbClr val="FFC000"/>
                </a:solidFill>
              </a:rPr>
              <a:t>sister</a:t>
            </a:r>
            <a:r>
              <a:rPr lang="en-US" sz="4800" dirty="0">
                <a:solidFill>
                  <a:schemeClr val="bg1"/>
                </a:solidFill>
              </a:rPr>
              <a:t> Phoebe, who also holds the office of </a:t>
            </a:r>
            <a:r>
              <a:rPr lang="en-US" sz="4800" dirty="0">
                <a:solidFill>
                  <a:srgbClr val="FFC000"/>
                </a:solidFill>
              </a:rPr>
              <a:t>deacon</a:t>
            </a:r>
            <a:r>
              <a:rPr lang="en-US" sz="4800" dirty="0">
                <a:solidFill>
                  <a:schemeClr val="bg1"/>
                </a:solidFill>
              </a:rPr>
              <a:t> of the church in </a:t>
            </a:r>
            <a:r>
              <a:rPr lang="en-US" sz="4800" dirty="0" err="1">
                <a:solidFill>
                  <a:schemeClr val="bg1"/>
                </a:solidFill>
              </a:rPr>
              <a:t>Cenchreae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rgbClr val="FFC000"/>
                </a:solidFill>
              </a:rPr>
              <a:t>Welcome</a:t>
            </a:r>
            <a:r>
              <a:rPr lang="en-US" sz="4800" dirty="0">
                <a:solidFill>
                  <a:schemeClr val="bg1"/>
                </a:solidFill>
              </a:rPr>
              <a:t> her in the Lord as worthy of God’s holy people, and </a:t>
            </a:r>
            <a:r>
              <a:rPr lang="en-US" sz="4800" dirty="0">
                <a:solidFill>
                  <a:srgbClr val="FFC000"/>
                </a:solidFill>
              </a:rPr>
              <a:t>help her in whatever matter </a:t>
            </a:r>
            <a:r>
              <a:rPr lang="en-US" sz="4800" dirty="0">
                <a:solidFill>
                  <a:schemeClr val="bg1"/>
                </a:solidFill>
              </a:rPr>
              <a:t>she may need your help, for she herself has been a </a:t>
            </a:r>
            <a:r>
              <a:rPr lang="en-US" sz="4800" dirty="0">
                <a:solidFill>
                  <a:srgbClr val="FFC000"/>
                </a:solidFill>
              </a:rPr>
              <a:t>leader</a:t>
            </a:r>
            <a:r>
              <a:rPr lang="en-US" sz="4800" dirty="0">
                <a:solidFill>
                  <a:schemeClr val="bg1"/>
                </a:solidFill>
              </a:rPr>
              <a:t> of many, </a:t>
            </a:r>
            <a:r>
              <a:rPr lang="en-US" sz="4800" dirty="0">
                <a:solidFill>
                  <a:srgbClr val="FFC000"/>
                </a:solidFill>
              </a:rPr>
              <a:t>including me</a:t>
            </a:r>
            <a:endParaRPr lang="en-US" altLang="en-US" sz="4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45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7. Leader of many, including me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371600"/>
            <a:ext cx="11582400" cy="5486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9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This does not imply that Phoebe was not currently a leader of others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Phoebe’s “</a:t>
            </a:r>
            <a:r>
              <a:rPr lang="en-US" sz="3200" b="1" dirty="0">
                <a:solidFill>
                  <a:srgbClr val="FFC000"/>
                </a:solidFill>
              </a:rPr>
              <a:t>who is </a:t>
            </a:r>
            <a:r>
              <a:rPr lang="en-US" sz="3200" dirty="0">
                <a:solidFill>
                  <a:schemeClr val="bg1"/>
                </a:solidFill>
              </a:rPr>
              <a:t>deacon of the church in </a:t>
            </a:r>
            <a:r>
              <a:rPr lang="en-US" sz="3200" dirty="0" err="1">
                <a:solidFill>
                  <a:schemeClr val="bg1"/>
                </a:solidFill>
              </a:rPr>
              <a:t>Cenchreae</a:t>
            </a:r>
            <a:r>
              <a:rPr lang="en-US" sz="3200" dirty="0">
                <a:solidFill>
                  <a:schemeClr val="bg1"/>
                </a:solidFill>
              </a:rPr>
              <a:t>” makes her </a:t>
            </a:r>
            <a:r>
              <a:rPr lang="en-US" sz="3200" b="1" dirty="0">
                <a:solidFill>
                  <a:srgbClr val="FFC000"/>
                </a:solidFill>
              </a:rPr>
              <a:t>continuing leadership </a:t>
            </a:r>
            <a:r>
              <a:rPr lang="en-US" sz="3200" dirty="0">
                <a:solidFill>
                  <a:schemeClr val="bg1"/>
                </a:solidFill>
              </a:rPr>
              <a:t>clear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Paul’s affirmation that Phoebe has been a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en-US" sz="3200" b="1" i="1" dirty="0" err="1">
                <a:solidFill>
                  <a:srgbClr val="FFC000"/>
                </a:solidFill>
              </a:rPr>
              <a:t>prostat</a:t>
            </a:r>
            <a:r>
              <a:rPr lang="en-US" sz="3200" b="1" i="1" dirty="0" err="1">
                <a:solidFill>
                  <a:srgbClr val="FFC000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i</a:t>
            </a:r>
            <a:r>
              <a:rPr lang="en-US" sz="3200" b="1" i="1" dirty="0" err="1">
                <a:solidFill>
                  <a:srgbClr val="FFC000"/>
                </a:solidFill>
              </a:rPr>
              <a:t>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rgbClr val="FFC000"/>
                </a:solidFill>
              </a:rPr>
              <a:t>of many, including me</a:t>
            </a:r>
            <a:r>
              <a:rPr lang="en-US" sz="3200" dirty="0">
                <a:solidFill>
                  <a:schemeClr val="bg1"/>
                </a:solidFill>
              </a:rPr>
              <a:t>,”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indicates that she had a </a:t>
            </a:r>
            <a:r>
              <a:rPr lang="en-US" sz="3200" b="1" dirty="0">
                <a:solidFill>
                  <a:srgbClr val="FFC000"/>
                </a:solidFill>
              </a:rPr>
              <a:t>prominent position of leadership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35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>
            <a:extLst>
              <a:ext uri="{FF2B5EF4-FFF2-40B4-BE49-F238E27FC236}">
                <a16:creationId xmlns:a16="http://schemas.microsoft.com/office/drawing/2014/main" id="{4C019517-F703-3844-8C60-43980DEFC4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22860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1"/>
                </a:solidFill>
              </a:rPr>
              <a:t>Conclusion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27AA766-50F1-0E44-B806-46D981631F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752600"/>
            <a:ext cx="11430000" cy="510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Paul’s commendation of Phoebe encouraged hearers to value her as a </a:t>
            </a:r>
            <a:r>
              <a:rPr lang="en-US" sz="3200" b="1" dirty="0">
                <a:solidFill>
                  <a:srgbClr val="FFC000"/>
                </a:solidFill>
              </a:rPr>
              <a:t>reliable guide </a:t>
            </a:r>
            <a:r>
              <a:rPr lang="en-US" sz="3200" dirty="0">
                <a:solidFill>
                  <a:schemeClr val="bg1"/>
                </a:solidFill>
              </a:rPr>
              <a:t>to the meaning of Romans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Paul commends her as “our </a:t>
            </a:r>
            <a:r>
              <a:rPr lang="en-US" sz="3200" b="1" dirty="0">
                <a:solidFill>
                  <a:srgbClr val="FFC000"/>
                </a:solidFill>
              </a:rPr>
              <a:t>sister Phoebe</a:t>
            </a:r>
            <a:r>
              <a:rPr lang="en-US" sz="3200" dirty="0">
                <a:solidFill>
                  <a:schemeClr val="bg1"/>
                </a:solidFill>
              </a:rPr>
              <a:t>”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en-US" sz="3200" b="1" dirty="0">
                <a:solidFill>
                  <a:srgbClr val="FFC000"/>
                </a:solidFill>
              </a:rPr>
              <a:t>who is deacon of the church of </a:t>
            </a:r>
            <a:r>
              <a:rPr lang="en-US" sz="3200" b="1" dirty="0" err="1">
                <a:solidFill>
                  <a:srgbClr val="FFC000"/>
                </a:solidFill>
              </a:rPr>
              <a:t>Cenchreae</a:t>
            </a:r>
            <a:r>
              <a:rPr lang="en-US" sz="3200" dirty="0">
                <a:solidFill>
                  <a:schemeClr val="bg1"/>
                </a:solidFill>
              </a:rPr>
              <a:t>”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and tells them to “</a:t>
            </a:r>
            <a:r>
              <a:rPr lang="en-US" sz="3200" b="1" dirty="0">
                <a:solidFill>
                  <a:srgbClr val="FFC000"/>
                </a:solidFill>
              </a:rPr>
              <a:t>receive her in the Lord as befits the saints</a:t>
            </a:r>
            <a:r>
              <a:rPr lang="en-US" sz="3200" dirty="0">
                <a:solidFill>
                  <a:schemeClr val="bg1"/>
                </a:solidFill>
              </a:rPr>
              <a:t>”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</a:rPr>
              <a:t>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“give her support in </a:t>
            </a:r>
            <a:r>
              <a:rPr lang="en-US" sz="3200" b="1" dirty="0">
                <a:solidFill>
                  <a:srgbClr val="FFC000"/>
                </a:solidFill>
              </a:rPr>
              <a:t>whatever</a:t>
            </a:r>
            <a:r>
              <a:rPr lang="en-US" sz="3200" dirty="0">
                <a:solidFill>
                  <a:schemeClr val="bg1"/>
                </a:solidFill>
              </a:rPr>
              <a:t> matter she may have need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 from you, for she has been a </a:t>
            </a:r>
            <a:r>
              <a:rPr lang="en-US" sz="3200" b="1" dirty="0">
                <a:solidFill>
                  <a:srgbClr val="FFC000"/>
                </a:solidFill>
              </a:rPr>
              <a:t>leader of many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b="1" dirty="0">
                <a:solidFill>
                  <a:srgbClr val="FFC000"/>
                </a:solidFill>
              </a:rPr>
              <a:t>including me</a:t>
            </a:r>
            <a:r>
              <a:rPr lang="en-US" sz="3200" dirty="0">
                <a:solidFill>
                  <a:schemeClr val="bg1"/>
                </a:solidFill>
              </a:rPr>
              <a:t>”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>
            <a:extLst>
              <a:ext uri="{FF2B5EF4-FFF2-40B4-BE49-F238E27FC236}">
                <a16:creationId xmlns:a16="http://schemas.microsoft.com/office/drawing/2014/main" id="{13226614-97E6-E14E-9169-7ECAC34C7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47650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Want to dig deeper?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A06515-D3C4-EB48-950F-BB3C82CFD672}"/>
              </a:ext>
            </a:extLst>
          </p:cNvPr>
          <p:cNvSpPr/>
          <p:nvPr/>
        </p:nvSpPr>
        <p:spPr>
          <a:xfrm>
            <a:off x="3581400" y="1905000"/>
            <a:ext cx="8382000" cy="45318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r>
              <a:rPr lang="en-US" altLang="en-US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Download this talk &amp; PowerPoint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at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32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pbpayne.com</a:t>
            </a:r>
            <a:endParaRPr lang="en-US" altLang="en-US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endParaRPr lang="en-US" altLang="en-US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Read </a:t>
            </a:r>
            <a:r>
              <a:rPr lang="en-US" alt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The Bible vs. </a:t>
            </a: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r>
              <a:rPr lang="en-US" alt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Biblical Womanhood</a:t>
            </a: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endParaRPr lang="en-US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Available in the book room and 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on Amazon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pic>
        <p:nvPicPr>
          <p:cNvPr id="133123" name="Picture 6">
            <a:extLst>
              <a:ext uri="{FF2B5EF4-FFF2-40B4-BE49-F238E27FC236}">
                <a16:creationId xmlns:a16="http://schemas.microsoft.com/office/drawing/2014/main" id="{096AA792-B713-E248-8361-12C81BD8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1425"/>
            <a:ext cx="35814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1. Welcome Phoebe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447800"/>
            <a:ext cx="115824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“</a:t>
            </a:r>
            <a:r>
              <a:rPr lang="en-US" sz="4000" b="1" dirty="0">
                <a:solidFill>
                  <a:srgbClr val="FFC000"/>
                </a:solidFill>
              </a:rPr>
              <a:t>I commend </a:t>
            </a:r>
            <a:r>
              <a:rPr lang="en-US" sz="4000" dirty="0">
                <a:solidFill>
                  <a:schemeClr val="bg1"/>
                </a:solidFill>
              </a:rPr>
              <a:t>to you Phoebe” (16:1) and “</a:t>
            </a:r>
            <a:r>
              <a:rPr lang="en-US" sz="4000" b="1" dirty="0">
                <a:solidFill>
                  <a:srgbClr val="FFC000"/>
                </a:solidFill>
              </a:rPr>
              <a:t>Welcome her</a:t>
            </a:r>
            <a:r>
              <a:rPr lang="en-US" sz="4000" dirty="0">
                <a:solidFill>
                  <a:schemeClr val="bg1"/>
                </a:solidFill>
              </a:rPr>
              <a:t>” (16:2) indicate that </a:t>
            </a:r>
            <a:r>
              <a:rPr lang="en-US" sz="4000" b="1" dirty="0">
                <a:solidFill>
                  <a:srgbClr val="FFC000"/>
                </a:solidFill>
              </a:rPr>
              <a:t>Paul sent Phoebe to them </a:t>
            </a:r>
            <a:r>
              <a:rPr lang="en-US" sz="4000" dirty="0">
                <a:solidFill>
                  <a:schemeClr val="bg1"/>
                </a:solidFill>
              </a:rPr>
              <a:t>and chose Phoebe to deliver this letter to the church in Rome</a:t>
            </a:r>
            <a:endParaRPr lang="en-US" alt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0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2. Phoebe, our sister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11582400" cy="5410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”</a:t>
            </a:r>
            <a:r>
              <a:rPr lang="en-US" sz="4000" b="1" dirty="0">
                <a:solidFill>
                  <a:srgbClr val="FFC000"/>
                </a:solidFill>
              </a:rPr>
              <a:t>Our sister</a:t>
            </a:r>
            <a:r>
              <a:rPr lang="en-US" sz="4000" dirty="0">
                <a:solidFill>
                  <a:schemeClr val="bg1"/>
                </a:solidFill>
              </a:rPr>
              <a:t>” highlights the nature of Christian fellowship as a </a:t>
            </a:r>
            <a:r>
              <a:rPr lang="en-US" sz="4000" b="1" dirty="0">
                <a:solidFill>
                  <a:srgbClr val="FFC000"/>
                </a:solidFill>
              </a:rPr>
              <a:t>family</a:t>
            </a:r>
            <a:r>
              <a:rPr lang="en-US" sz="4000" dirty="0">
                <a:solidFill>
                  <a:schemeClr val="bg1"/>
                </a:solidFill>
              </a:rPr>
              <a:t> that cares for each other and treats each other with respect.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Paul had emphasized </a:t>
            </a:r>
            <a:r>
              <a:rPr lang="en-US" sz="4000" dirty="0">
                <a:solidFill>
                  <a:srgbClr val="FFC000"/>
                </a:solidFill>
              </a:rPr>
              <a:t>familial love within the body of Christ </a:t>
            </a:r>
            <a:r>
              <a:rPr lang="en-US" sz="4000" dirty="0">
                <a:solidFill>
                  <a:schemeClr val="bg1"/>
                </a:solidFill>
              </a:rPr>
              <a:t>throughout </a:t>
            </a:r>
            <a:r>
              <a:rPr lang="en-US" sz="4000" b="1" dirty="0">
                <a:solidFill>
                  <a:srgbClr val="FFC000"/>
                </a:solidFill>
              </a:rPr>
              <a:t>Romans 12–15</a:t>
            </a:r>
            <a:endParaRPr lang="en-US" alt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6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86868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3. Phoebe, who is also deacon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" y="1143000"/>
            <a:ext cx="11963400" cy="5715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“</a:t>
            </a:r>
            <a:r>
              <a:rPr lang="en-US" sz="3600" b="1" dirty="0">
                <a:solidFill>
                  <a:srgbClr val="FFC000"/>
                </a:solidFill>
              </a:rPr>
              <a:t>who is </a:t>
            </a:r>
            <a:r>
              <a:rPr lang="en-US" sz="3600" dirty="0">
                <a:solidFill>
                  <a:schemeClr val="bg1"/>
                </a:solidFill>
              </a:rPr>
              <a:t>also deacon of the church in </a:t>
            </a:r>
            <a:r>
              <a:rPr lang="en-US" sz="3600" dirty="0" err="1">
                <a:solidFill>
                  <a:schemeClr val="bg1"/>
                </a:solidFill>
              </a:rPr>
              <a:t>Cenchreae</a:t>
            </a:r>
            <a:r>
              <a:rPr lang="en-US" sz="3600" dirty="0">
                <a:solidFill>
                  <a:schemeClr val="bg1"/>
                </a:solidFill>
              </a:rPr>
              <a:t>”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“Who is” is a present participle of the verb “to be”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Present participles of this same verb also </a:t>
            </a:r>
            <a:r>
              <a:rPr lang="en-US" sz="3600" b="1" dirty="0">
                <a:solidFill>
                  <a:srgbClr val="FFC000"/>
                </a:solidFill>
              </a:rPr>
              <a:t>specify an office </a:t>
            </a:r>
            <a:r>
              <a:rPr lang="en-US" sz="3600" dirty="0">
                <a:solidFill>
                  <a:schemeClr val="bg1"/>
                </a:solidFill>
              </a:rPr>
              <a:t>in: John 11:49 “Caiaphas, </a:t>
            </a:r>
            <a:r>
              <a:rPr lang="en-US" sz="3600" b="1" dirty="0">
                <a:solidFill>
                  <a:srgbClr val="FFC000"/>
                </a:solidFill>
              </a:rPr>
              <a:t>being high priest</a:t>
            </a:r>
            <a:r>
              <a:rPr lang="en-US" sz="3600" dirty="0">
                <a:solidFill>
                  <a:schemeClr val="bg1"/>
                </a:solidFill>
              </a:rPr>
              <a:t>”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Acts 18:12 “Gallio, </a:t>
            </a:r>
            <a:r>
              <a:rPr lang="en-US" sz="3600" b="1" dirty="0">
                <a:solidFill>
                  <a:srgbClr val="FFC000"/>
                </a:solidFill>
              </a:rPr>
              <a:t>being proconsul of Achaia</a:t>
            </a:r>
            <a:r>
              <a:rPr lang="en-US" sz="3600" dirty="0">
                <a:solidFill>
                  <a:schemeClr val="bg1"/>
                </a:solidFill>
              </a:rPr>
              <a:t>”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Acts 24:10 Felix “</a:t>
            </a:r>
            <a:r>
              <a:rPr lang="en-US" sz="3600" b="1" dirty="0">
                <a:solidFill>
                  <a:srgbClr val="FFC000"/>
                </a:solidFill>
              </a:rPr>
              <a:t>being judge</a:t>
            </a:r>
            <a:r>
              <a:rPr lang="en-US" sz="3600" dirty="0">
                <a:solidFill>
                  <a:schemeClr val="bg1"/>
                </a:solidFill>
              </a:rPr>
              <a:t>”</a:t>
            </a:r>
            <a:endParaRPr lang="en-US" alt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4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304800"/>
            <a:ext cx="9067800" cy="12192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3. Phoebe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, who is also deacon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143000"/>
            <a:ext cx="11734800" cy="5410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Origen’s commentary on Romans 16:1 confirms this: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“This text teaches with the authority of the Apostle that even </a:t>
            </a:r>
            <a:r>
              <a:rPr lang="en-US" sz="3200" b="1" dirty="0">
                <a:solidFill>
                  <a:srgbClr val="FFC000"/>
                </a:solidFill>
              </a:rPr>
              <a:t>women are instituted deacons in the Church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r>
              <a:rPr lang="en-US" sz="3200" dirty="0">
                <a:solidFill>
                  <a:schemeClr val="bg1"/>
                </a:solidFill>
              </a:rPr>
              <a:t>This was the function which was exercised in the church of </a:t>
            </a:r>
            <a:r>
              <a:rPr lang="en-US" sz="3200" dirty="0" err="1">
                <a:solidFill>
                  <a:schemeClr val="bg1"/>
                </a:solidFill>
              </a:rPr>
              <a:t>Cenchreae</a:t>
            </a:r>
            <a:r>
              <a:rPr lang="en-US" sz="3200" dirty="0">
                <a:solidFill>
                  <a:schemeClr val="bg1"/>
                </a:solidFill>
              </a:rPr>
              <a:t> by </a:t>
            </a:r>
            <a:r>
              <a:rPr lang="en-US" sz="3200" b="1" dirty="0">
                <a:solidFill>
                  <a:srgbClr val="FFC000"/>
                </a:solidFill>
              </a:rPr>
              <a:t>Phoebe</a:t>
            </a:r>
            <a:r>
              <a:rPr lang="en-US" sz="3200" dirty="0">
                <a:solidFill>
                  <a:schemeClr val="bg1"/>
                </a:solidFill>
              </a:rPr>
              <a:t>, who was the object of </a:t>
            </a:r>
            <a:r>
              <a:rPr lang="en-US" sz="3200" b="1" dirty="0">
                <a:solidFill>
                  <a:srgbClr val="FFC000"/>
                </a:solidFill>
              </a:rPr>
              <a:t>high praise </a:t>
            </a:r>
            <a:r>
              <a:rPr lang="en-US" sz="3200" dirty="0">
                <a:solidFill>
                  <a:schemeClr val="bg1"/>
                </a:solidFill>
              </a:rPr>
              <a:t>and recommendation by Paul”</a:t>
            </a:r>
            <a:endParaRPr lang="en-US" alt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1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304800"/>
            <a:ext cx="9448800" cy="12192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3. Phoebe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, who is also deacon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11582400" cy="5410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</a:rPr>
              <a:t>C. E. B. </a:t>
            </a:r>
            <a:r>
              <a:rPr lang="en-US" sz="4800" dirty="0" err="1">
                <a:solidFill>
                  <a:schemeClr val="bg1"/>
                </a:solidFill>
              </a:rPr>
              <a:t>Cranfield</a:t>
            </a:r>
            <a:r>
              <a:rPr lang="en-US" sz="4800" dirty="0">
                <a:solidFill>
                  <a:schemeClr val="bg1"/>
                </a:solidFill>
              </a:rPr>
              <a:t>, </a:t>
            </a:r>
            <a:r>
              <a:rPr lang="en-US" sz="4800" i="1" dirty="0">
                <a:solidFill>
                  <a:schemeClr val="bg1"/>
                </a:solidFill>
              </a:rPr>
              <a:t>Romans </a:t>
            </a:r>
            <a:r>
              <a:rPr lang="en-US" sz="4800" dirty="0">
                <a:solidFill>
                  <a:schemeClr val="bg1"/>
                </a:solidFill>
              </a:rPr>
              <a:t>ICC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2:781 “</a:t>
            </a:r>
            <a:r>
              <a:rPr lang="en-US" sz="4800" b="1" dirty="0">
                <a:solidFill>
                  <a:srgbClr val="FFC000"/>
                </a:solidFill>
              </a:rPr>
              <a:t>Who is</a:t>
            </a:r>
            <a:r>
              <a:rPr lang="en-US" sz="4800" dirty="0">
                <a:solidFill>
                  <a:schemeClr val="bg1"/>
                </a:solidFill>
              </a:rPr>
              <a:t>” makes it “very much more natural . . . to understand it as referring to </a:t>
            </a:r>
            <a:r>
              <a:rPr lang="en-US" sz="4800" b="1" dirty="0">
                <a:solidFill>
                  <a:srgbClr val="FFC000"/>
                </a:solidFill>
              </a:rPr>
              <a:t>a definite office</a:t>
            </a:r>
            <a:r>
              <a:rPr lang="en-US" sz="4800" dirty="0">
                <a:solidFill>
                  <a:schemeClr val="bg1"/>
                </a:solidFill>
              </a:rPr>
              <a:t>”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</a:rPr>
              <a:t>“</a:t>
            </a:r>
            <a:r>
              <a:rPr lang="en-US" sz="4800" b="1" dirty="0">
                <a:solidFill>
                  <a:srgbClr val="FFC000"/>
                </a:solidFill>
              </a:rPr>
              <a:t>Of the church in </a:t>
            </a:r>
            <a:r>
              <a:rPr lang="en-US" sz="4800" b="1" dirty="0" err="1">
                <a:solidFill>
                  <a:srgbClr val="FFC000"/>
                </a:solidFill>
              </a:rPr>
              <a:t>Cenchrea</a:t>
            </a:r>
            <a:r>
              <a:rPr lang="en-US" sz="4800" dirty="0">
                <a:solidFill>
                  <a:schemeClr val="bg1"/>
                </a:solidFill>
              </a:rPr>
              <a:t>” specifies an office of the church in </a:t>
            </a:r>
            <a:r>
              <a:rPr lang="en-US" sz="4800" dirty="0" err="1">
                <a:solidFill>
                  <a:schemeClr val="bg1"/>
                </a:solidFill>
              </a:rPr>
              <a:t>Cenchreae</a:t>
            </a:r>
            <a:endParaRPr lang="en-US" sz="48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</a:rPr>
              <a:t>Acts 20:17 “elders of the church [in Ephesus]”</a:t>
            </a:r>
            <a:endParaRPr lang="en-US" altLang="en-US" sz="4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88021"/>
      </p:ext>
    </p:extLst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39969</TotalTime>
  <Words>3399</Words>
  <Application>Microsoft Macintosh PowerPoint</Application>
  <PresentationFormat>Widescreen</PresentationFormat>
  <Paragraphs>353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ヒラギノ角ゴ Pro W3</vt:lpstr>
      <vt:lpstr>Arial</vt:lpstr>
      <vt:lpstr>Avenir Book</vt:lpstr>
      <vt:lpstr>Avenir Roman</vt:lpstr>
      <vt:lpstr>Times</vt:lpstr>
      <vt:lpstr>Times New Roman</vt:lpstr>
      <vt:lpstr>Zapf Dingbats</vt:lpstr>
      <vt:lpstr>Shimmer</vt:lpstr>
      <vt:lpstr>Phoebe</vt:lpstr>
      <vt:lpstr>Phoebe, Deacon of the church of Cenchreae and leader of many</vt:lpstr>
      <vt:lpstr>Phoebe, Deacon of the church of Cenchreae and leader of many</vt:lpstr>
      <vt:lpstr>Phoebe, Deacon of the church of Cenchreae and leader of many</vt:lpstr>
      <vt:lpstr>1. Welcome Phoebe</vt:lpstr>
      <vt:lpstr>2. Phoebe, our sister</vt:lpstr>
      <vt:lpstr>3. Phoebe, who is also deacon</vt:lpstr>
      <vt:lpstr>3. Phoebe, who is also deacon</vt:lpstr>
      <vt:lpstr>3. Phoebe, who is also deacon</vt:lpstr>
      <vt:lpstr>4. Deacon Phoebe</vt:lpstr>
      <vt:lpstr>4. Deacon Phoebe</vt:lpstr>
      <vt:lpstr>4. Deacon Phoebe</vt:lpstr>
      <vt:lpstr>4. Deacon Phoebe</vt:lpstr>
      <vt:lpstr>4. Deacon Phoebe</vt:lpstr>
      <vt:lpstr>4. Deacon Phoebe</vt:lpstr>
      <vt:lpstr>4. Deacon Phoebe</vt:lpstr>
      <vt:lpstr>5. Give her support in whatever matter</vt:lpstr>
      <vt:lpstr>6. Phoebe: Leader of Many</vt:lpstr>
      <vt:lpstr>6. Phoebe: Leader of Many</vt:lpstr>
      <vt:lpstr>6. Phoebe: Leader of Many</vt:lpstr>
      <vt:lpstr>6. Phoebe: Leader of Many</vt:lpstr>
      <vt:lpstr>6. Phoebe: Leader of Many</vt:lpstr>
      <vt:lpstr>6. Phoebe: Leader of Many</vt:lpstr>
      <vt:lpstr>6. Phoebe: Leader of Many</vt:lpstr>
      <vt:lpstr>6. Phoebe: Leader of Many</vt:lpstr>
      <vt:lpstr>6. Phoebe: Leader of Many</vt:lpstr>
      <vt:lpstr>BDAG</vt:lpstr>
      <vt:lpstr>BDAG</vt:lpstr>
      <vt:lpstr>BDAG</vt:lpstr>
      <vt:lpstr>BDAG</vt:lpstr>
      <vt:lpstr>BDAG</vt:lpstr>
      <vt:lpstr>BDAG</vt:lpstr>
      <vt:lpstr>BDAG</vt:lpstr>
      <vt:lpstr>BDAG</vt:lpstr>
      <vt:lpstr>BDAG</vt:lpstr>
      <vt:lpstr>BDAG</vt:lpstr>
      <vt:lpstr>BDAG</vt:lpstr>
      <vt:lpstr>BDAG</vt:lpstr>
      <vt:lpstr>7. Leader of many, including me</vt:lpstr>
      <vt:lpstr>7. Leader of many, including me</vt:lpstr>
      <vt:lpstr>Conclusion</vt:lpstr>
      <vt:lpstr>Want to dig deeper?</vt:lpstr>
    </vt:vector>
  </TitlesOfParts>
  <Company>Philip Payne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Doesn’t the Bible teach man’s priority over woman from the Creation Order?</dc:title>
  <dc:creator>Philip Payne</dc:creator>
  <cp:lastModifiedBy>Phil Payne</cp:lastModifiedBy>
  <cp:revision>771</cp:revision>
  <dcterms:created xsi:type="dcterms:W3CDTF">2011-06-29T06:19:19Z</dcterms:created>
  <dcterms:modified xsi:type="dcterms:W3CDTF">2024-07-23T00:08:08Z</dcterms:modified>
</cp:coreProperties>
</file>